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66" r:id="rId2"/>
    <p:sldId id="274" r:id="rId3"/>
    <p:sldId id="275" r:id="rId4"/>
    <p:sldId id="276" r:id="rId5"/>
    <p:sldId id="277" r:id="rId6"/>
    <p:sldId id="278" r:id="rId7"/>
    <p:sldId id="279" r:id="rId8"/>
    <p:sldId id="281" r:id="rId9"/>
    <p:sldId id="282" r:id="rId10"/>
    <p:sldId id="283" r:id="rId11"/>
    <p:sldId id="292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3" r:id="rId21"/>
    <p:sldId id="271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4C4C"/>
    <a:srgbClr val="808080"/>
    <a:srgbClr val="DF6421"/>
    <a:srgbClr val="252525"/>
    <a:srgbClr val="191919"/>
    <a:srgbClr val="F3F3F3"/>
    <a:srgbClr val="000000"/>
    <a:srgbClr val="B36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87" autoAdjust="0"/>
  </p:normalViewPr>
  <p:slideViewPr>
    <p:cSldViewPr snapToGrid="0" snapToObjects="1">
      <p:cViewPr>
        <p:scale>
          <a:sx n="114" d="100"/>
          <a:sy n="114" d="100"/>
        </p:scale>
        <p:origin x="-392" y="14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685C6C-D7A2-6E4B-9538-16DEA7F02F6E}" type="doc">
      <dgm:prSet loTypeId="urn:microsoft.com/office/officeart/2005/8/layout/target3" loCatId="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FD5C183-E382-A64F-8D8C-C2F0AC84B236}">
      <dgm:prSet phldrT="[Text]" custT="1"/>
      <dgm:spPr>
        <a:effectLst/>
      </dgm:spPr>
      <dgm:t>
        <a:bodyPr/>
        <a:lstStyle/>
        <a:p>
          <a:pPr marL="180000" algn="l">
            <a:spcAft>
              <a:spcPts val="0"/>
            </a:spcAft>
          </a:pPr>
          <a:endParaRPr lang="en-US" sz="2400" b="0" i="0" baseline="0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1924717F-B287-D548-B3D1-E53F4C9CCFE3}" type="parTrans" cxnId="{EBA404DF-309B-CF4D-9EB1-2061A569FB4D}">
      <dgm:prSet/>
      <dgm:spPr/>
      <dgm:t>
        <a:bodyPr/>
        <a:lstStyle/>
        <a:p>
          <a:endParaRPr lang="en-US"/>
        </a:p>
      </dgm:t>
    </dgm:pt>
    <dgm:pt modelId="{2ECA2B44-CA06-A44D-BC63-D8B458DADCB5}" type="sibTrans" cxnId="{EBA404DF-309B-CF4D-9EB1-2061A569FB4D}">
      <dgm:prSet/>
      <dgm:spPr/>
      <dgm:t>
        <a:bodyPr/>
        <a:lstStyle/>
        <a:p>
          <a:endParaRPr lang="en-US"/>
        </a:p>
      </dgm:t>
    </dgm:pt>
    <dgm:pt modelId="{2A978252-15C7-F44C-A0AA-63CCB2EEF36C}">
      <dgm:prSet phldrT="[Text]" custT="1"/>
      <dgm:spPr>
        <a:effectLst/>
      </dgm:spPr>
      <dgm:t>
        <a:bodyPr/>
        <a:lstStyle/>
        <a:p>
          <a:pPr marL="180000" algn="l">
            <a:spcAft>
              <a:spcPts val="0"/>
            </a:spcAft>
          </a:pPr>
          <a:endParaRPr lang="en-US" sz="2400" b="0" i="0" baseline="0" dirty="0">
            <a:solidFill>
              <a:schemeClr val="tx1">
                <a:lumMod val="85000"/>
                <a:lumOff val="15000"/>
              </a:schemeClr>
            </a:solidFill>
            <a:latin typeface="Calibri"/>
          </a:endParaRPr>
        </a:p>
      </dgm:t>
    </dgm:pt>
    <dgm:pt modelId="{98DB71A7-8013-6248-B6FE-05CADF81312C}" type="parTrans" cxnId="{D69CCE56-6D87-874E-883D-33B74DDC9639}">
      <dgm:prSet/>
      <dgm:spPr/>
      <dgm:t>
        <a:bodyPr/>
        <a:lstStyle/>
        <a:p>
          <a:endParaRPr lang="en-US"/>
        </a:p>
      </dgm:t>
    </dgm:pt>
    <dgm:pt modelId="{FA35FF29-22EF-A949-92A6-C841CC4DA679}" type="sibTrans" cxnId="{D69CCE56-6D87-874E-883D-33B74DDC9639}">
      <dgm:prSet/>
      <dgm:spPr/>
      <dgm:t>
        <a:bodyPr/>
        <a:lstStyle/>
        <a:p>
          <a:endParaRPr lang="en-US"/>
        </a:p>
      </dgm:t>
    </dgm:pt>
    <dgm:pt modelId="{99583CCD-4384-B94E-9FF6-CBDF6D8EEA6D}">
      <dgm:prSet phldrT="[Text]" custT="1"/>
      <dgm:spPr>
        <a:effectLst/>
      </dgm:spPr>
      <dgm:t>
        <a:bodyPr/>
        <a:lstStyle/>
        <a:p>
          <a:pPr marL="180000" algn="l">
            <a:spcAft>
              <a:spcPts val="0"/>
            </a:spcAft>
          </a:pPr>
          <a:endParaRPr lang="en-US" sz="2400" b="0" i="0" baseline="0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1DEBAAD0-DBC2-4445-8491-10BAB66DC878}" type="sibTrans" cxnId="{ACA2AACD-8DED-6348-ABED-426C6ED297CF}">
      <dgm:prSet/>
      <dgm:spPr/>
      <dgm:t>
        <a:bodyPr/>
        <a:lstStyle/>
        <a:p>
          <a:endParaRPr lang="en-US"/>
        </a:p>
      </dgm:t>
    </dgm:pt>
    <dgm:pt modelId="{F67194C5-6468-284A-8BE4-BF67C0C61FAD}" type="parTrans" cxnId="{ACA2AACD-8DED-6348-ABED-426C6ED297CF}">
      <dgm:prSet/>
      <dgm:spPr/>
      <dgm:t>
        <a:bodyPr/>
        <a:lstStyle/>
        <a:p>
          <a:endParaRPr lang="en-US"/>
        </a:p>
      </dgm:t>
    </dgm:pt>
    <dgm:pt modelId="{D71EA969-F56D-EC42-8EE1-77B12FA9DC8D}">
      <dgm:prSet phldrT="[Text]" custT="1"/>
      <dgm:spPr>
        <a:effectLst/>
      </dgm:spPr>
      <dgm:t>
        <a:bodyPr/>
        <a:lstStyle/>
        <a:p>
          <a:pPr marL="180000" algn="l">
            <a:spcAft>
              <a:spcPts val="0"/>
            </a:spcAft>
          </a:pPr>
          <a:endParaRPr lang="en-US" sz="2400" b="0" i="0" baseline="0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89DE4042-0F01-C341-A60F-957D225CA27B}" type="sibTrans" cxnId="{56F4E137-2DEF-034F-8708-99AC27508710}">
      <dgm:prSet/>
      <dgm:spPr/>
      <dgm:t>
        <a:bodyPr/>
        <a:lstStyle/>
        <a:p>
          <a:endParaRPr lang="en-US"/>
        </a:p>
      </dgm:t>
    </dgm:pt>
    <dgm:pt modelId="{4525FAE7-CD69-B040-9EA6-FAA740B9C843}" type="parTrans" cxnId="{56F4E137-2DEF-034F-8708-99AC27508710}">
      <dgm:prSet/>
      <dgm:spPr/>
      <dgm:t>
        <a:bodyPr/>
        <a:lstStyle/>
        <a:p>
          <a:endParaRPr lang="en-US"/>
        </a:p>
      </dgm:t>
    </dgm:pt>
    <dgm:pt modelId="{0A751C9C-6742-044A-8FAB-7DC1403B0686}" type="pres">
      <dgm:prSet presAssocID="{2D685C6C-D7A2-6E4B-9538-16DEA7F02F6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3EAE565-8024-634D-B7F2-C909C611BE09}" type="pres">
      <dgm:prSet presAssocID="{CFD5C183-E382-A64F-8D8C-C2F0AC84B236}" presName="circle1" presStyleLbl="node1" presStyleIdx="0" presStyleCnt="4"/>
      <dgm:spPr>
        <a:solidFill>
          <a:srgbClr val="DF6421">
            <a:alpha val="75000"/>
          </a:srgbClr>
        </a:solidFill>
      </dgm:spPr>
      <dgm:t>
        <a:bodyPr/>
        <a:lstStyle/>
        <a:p>
          <a:endParaRPr lang="en-US"/>
        </a:p>
      </dgm:t>
    </dgm:pt>
    <dgm:pt modelId="{81244826-86A2-A548-9FF2-E7BAD20B1468}" type="pres">
      <dgm:prSet presAssocID="{CFD5C183-E382-A64F-8D8C-C2F0AC84B236}" presName="space" presStyleCnt="0"/>
      <dgm:spPr/>
    </dgm:pt>
    <dgm:pt modelId="{93AB1C2A-0AA0-BD4A-9F12-D3BF1FC15A3B}" type="pres">
      <dgm:prSet presAssocID="{CFD5C183-E382-A64F-8D8C-C2F0AC84B236}" presName="rect1" presStyleLbl="alignAcc1" presStyleIdx="0" presStyleCnt="4" custLinFactNeighborY="526"/>
      <dgm:spPr/>
      <dgm:t>
        <a:bodyPr/>
        <a:lstStyle/>
        <a:p>
          <a:endParaRPr lang="en-US"/>
        </a:p>
      </dgm:t>
    </dgm:pt>
    <dgm:pt modelId="{36918807-575B-7A48-89A0-E5685AD152AB}" type="pres">
      <dgm:prSet presAssocID="{D71EA969-F56D-EC42-8EE1-77B12FA9DC8D}" presName="vertSpace2" presStyleLbl="node1" presStyleIdx="0" presStyleCnt="4"/>
      <dgm:spPr/>
    </dgm:pt>
    <dgm:pt modelId="{FCF125F1-B3F2-5F4E-949E-EE7B4AA565AE}" type="pres">
      <dgm:prSet presAssocID="{D71EA969-F56D-EC42-8EE1-77B12FA9DC8D}" presName="circle2" presStyleLbl="node1" presStyleIdx="1" presStyleCnt="4"/>
      <dgm:spPr>
        <a:solidFill>
          <a:srgbClr val="DF6421">
            <a:alpha val="75000"/>
          </a:srgbClr>
        </a:solidFill>
      </dgm:spPr>
      <dgm:t>
        <a:bodyPr/>
        <a:lstStyle/>
        <a:p>
          <a:endParaRPr lang="en-US"/>
        </a:p>
      </dgm:t>
    </dgm:pt>
    <dgm:pt modelId="{EF48B9D2-BBA2-4545-BB72-43871D592644}" type="pres">
      <dgm:prSet presAssocID="{D71EA969-F56D-EC42-8EE1-77B12FA9DC8D}" presName="rect2" presStyleLbl="alignAcc1" presStyleIdx="1" presStyleCnt="4"/>
      <dgm:spPr/>
      <dgm:t>
        <a:bodyPr/>
        <a:lstStyle/>
        <a:p>
          <a:endParaRPr lang="en-US"/>
        </a:p>
      </dgm:t>
    </dgm:pt>
    <dgm:pt modelId="{71C39D0F-C992-8C4C-B8C3-DB473F5C6E9C}" type="pres">
      <dgm:prSet presAssocID="{2A978252-15C7-F44C-A0AA-63CCB2EEF36C}" presName="vertSpace3" presStyleLbl="node1" presStyleIdx="1" presStyleCnt="4"/>
      <dgm:spPr/>
    </dgm:pt>
    <dgm:pt modelId="{5E68A52C-3E66-BD44-89CE-A51DA59FB447}" type="pres">
      <dgm:prSet presAssocID="{2A978252-15C7-F44C-A0AA-63CCB2EEF36C}" presName="circle3" presStyleLbl="node1" presStyleIdx="2" presStyleCnt="4"/>
      <dgm:spPr>
        <a:solidFill>
          <a:srgbClr val="DF6421">
            <a:alpha val="75000"/>
          </a:srgbClr>
        </a:solidFill>
      </dgm:spPr>
      <dgm:t>
        <a:bodyPr/>
        <a:lstStyle/>
        <a:p>
          <a:endParaRPr lang="en-US"/>
        </a:p>
      </dgm:t>
    </dgm:pt>
    <dgm:pt modelId="{4348CD9E-4BC8-0B4E-9DAA-96EF5B5AE9CE}" type="pres">
      <dgm:prSet presAssocID="{2A978252-15C7-F44C-A0AA-63CCB2EEF36C}" presName="rect3" presStyleLbl="alignAcc1" presStyleIdx="2" presStyleCnt="4"/>
      <dgm:spPr/>
      <dgm:t>
        <a:bodyPr/>
        <a:lstStyle/>
        <a:p>
          <a:endParaRPr lang="en-US"/>
        </a:p>
      </dgm:t>
    </dgm:pt>
    <dgm:pt modelId="{8ECF536E-7207-A942-8900-F480A223BB1A}" type="pres">
      <dgm:prSet presAssocID="{99583CCD-4384-B94E-9FF6-CBDF6D8EEA6D}" presName="vertSpace4" presStyleLbl="node1" presStyleIdx="2" presStyleCnt="4"/>
      <dgm:spPr/>
    </dgm:pt>
    <dgm:pt modelId="{26148727-B6BD-9F4C-ABE8-F4647030B2E4}" type="pres">
      <dgm:prSet presAssocID="{99583CCD-4384-B94E-9FF6-CBDF6D8EEA6D}" presName="circle4" presStyleLbl="node1" presStyleIdx="3" presStyleCnt="4"/>
      <dgm:spPr>
        <a:solidFill>
          <a:srgbClr val="DF6421">
            <a:alpha val="75000"/>
          </a:srgbClr>
        </a:solidFill>
      </dgm:spPr>
      <dgm:t>
        <a:bodyPr/>
        <a:lstStyle/>
        <a:p>
          <a:endParaRPr lang="en-US"/>
        </a:p>
      </dgm:t>
    </dgm:pt>
    <dgm:pt modelId="{7BFB1A1A-F82B-AA48-A3BE-131B9217C8E8}" type="pres">
      <dgm:prSet presAssocID="{99583CCD-4384-B94E-9FF6-CBDF6D8EEA6D}" presName="rect4" presStyleLbl="alignAcc1" presStyleIdx="3" presStyleCnt="4"/>
      <dgm:spPr/>
      <dgm:t>
        <a:bodyPr/>
        <a:lstStyle/>
        <a:p>
          <a:endParaRPr lang="en-US"/>
        </a:p>
      </dgm:t>
    </dgm:pt>
    <dgm:pt modelId="{EE4E3EC1-C39E-244A-8FB1-36AB1A5F6B40}" type="pres">
      <dgm:prSet presAssocID="{CFD5C183-E382-A64F-8D8C-C2F0AC84B236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26E2F0-648B-7D41-9D05-66FAE6D85FF8}" type="pres">
      <dgm:prSet presAssocID="{D71EA969-F56D-EC42-8EE1-77B12FA9DC8D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69B5EA-218B-CC40-9108-CBEB8578E5F9}" type="pres">
      <dgm:prSet presAssocID="{2A978252-15C7-F44C-A0AA-63CCB2EEF36C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8AA35-4FA8-224C-88C1-0C0E3BF65438}" type="pres">
      <dgm:prSet presAssocID="{99583CCD-4384-B94E-9FF6-CBDF6D8EEA6D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9CCE56-6D87-874E-883D-33B74DDC9639}" srcId="{2D685C6C-D7A2-6E4B-9538-16DEA7F02F6E}" destId="{2A978252-15C7-F44C-A0AA-63CCB2EEF36C}" srcOrd="2" destOrd="0" parTransId="{98DB71A7-8013-6248-B6FE-05CADF81312C}" sibTransId="{FA35FF29-22EF-A949-92A6-C841CC4DA679}"/>
    <dgm:cxn modelId="{ABE177C6-C213-9C4A-B5CA-7DE02BF5F687}" type="presOf" srcId="{99583CCD-4384-B94E-9FF6-CBDF6D8EEA6D}" destId="{99A8AA35-4FA8-224C-88C1-0C0E3BF65438}" srcOrd="1" destOrd="0" presId="urn:microsoft.com/office/officeart/2005/8/layout/target3"/>
    <dgm:cxn modelId="{1054DCF9-C1E6-DC4B-B43C-D5169DCCEFEE}" type="presOf" srcId="{D71EA969-F56D-EC42-8EE1-77B12FA9DC8D}" destId="{EF48B9D2-BBA2-4545-BB72-43871D592644}" srcOrd="0" destOrd="0" presId="urn:microsoft.com/office/officeart/2005/8/layout/target3"/>
    <dgm:cxn modelId="{4F6C68A9-9136-5B46-AA7D-6BAF27548821}" type="presOf" srcId="{CFD5C183-E382-A64F-8D8C-C2F0AC84B236}" destId="{EE4E3EC1-C39E-244A-8FB1-36AB1A5F6B40}" srcOrd="1" destOrd="0" presId="urn:microsoft.com/office/officeart/2005/8/layout/target3"/>
    <dgm:cxn modelId="{728967CC-5493-CE41-ADD9-BBCD0FD4DA46}" type="presOf" srcId="{CFD5C183-E382-A64F-8D8C-C2F0AC84B236}" destId="{93AB1C2A-0AA0-BD4A-9F12-D3BF1FC15A3B}" srcOrd="0" destOrd="0" presId="urn:microsoft.com/office/officeart/2005/8/layout/target3"/>
    <dgm:cxn modelId="{56F4E137-2DEF-034F-8708-99AC27508710}" srcId="{2D685C6C-D7A2-6E4B-9538-16DEA7F02F6E}" destId="{D71EA969-F56D-EC42-8EE1-77B12FA9DC8D}" srcOrd="1" destOrd="0" parTransId="{4525FAE7-CD69-B040-9EA6-FAA740B9C843}" sibTransId="{89DE4042-0F01-C341-A60F-957D225CA27B}"/>
    <dgm:cxn modelId="{EBA404DF-309B-CF4D-9EB1-2061A569FB4D}" srcId="{2D685C6C-D7A2-6E4B-9538-16DEA7F02F6E}" destId="{CFD5C183-E382-A64F-8D8C-C2F0AC84B236}" srcOrd="0" destOrd="0" parTransId="{1924717F-B287-D548-B3D1-E53F4C9CCFE3}" sibTransId="{2ECA2B44-CA06-A44D-BC63-D8B458DADCB5}"/>
    <dgm:cxn modelId="{1F889195-5C46-D347-B21E-1CEDC798B2EE}" type="presOf" srcId="{99583CCD-4384-B94E-9FF6-CBDF6D8EEA6D}" destId="{7BFB1A1A-F82B-AA48-A3BE-131B9217C8E8}" srcOrd="0" destOrd="0" presId="urn:microsoft.com/office/officeart/2005/8/layout/target3"/>
    <dgm:cxn modelId="{7D56B83F-95FB-BA4E-8F51-2A876FA20562}" type="presOf" srcId="{D71EA969-F56D-EC42-8EE1-77B12FA9DC8D}" destId="{8B26E2F0-648B-7D41-9D05-66FAE6D85FF8}" srcOrd="1" destOrd="0" presId="urn:microsoft.com/office/officeart/2005/8/layout/target3"/>
    <dgm:cxn modelId="{EDDA28BF-DB3F-3545-995A-D2EF6AD0FC41}" type="presOf" srcId="{2A978252-15C7-F44C-A0AA-63CCB2EEF36C}" destId="{4348CD9E-4BC8-0B4E-9DAA-96EF5B5AE9CE}" srcOrd="0" destOrd="0" presId="urn:microsoft.com/office/officeart/2005/8/layout/target3"/>
    <dgm:cxn modelId="{90ACEF20-9933-8F4D-AB8C-BC853C55A39E}" type="presOf" srcId="{2D685C6C-D7A2-6E4B-9538-16DEA7F02F6E}" destId="{0A751C9C-6742-044A-8FAB-7DC1403B0686}" srcOrd="0" destOrd="0" presId="urn:microsoft.com/office/officeart/2005/8/layout/target3"/>
    <dgm:cxn modelId="{ACA2AACD-8DED-6348-ABED-426C6ED297CF}" srcId="{2D685C6C-D7A2-6E4B-9538-16DEA7F02F6E}" destId="{99583CCD-4384-B94E-9FF6-CBDF6D8EEA6D}" srcOrd="3" destOrd="0" parTransId="{F67194C5-6468-284A-8BE4-BF67C0C61FAD}" sibTransId="{1DEBAAD0-DBC2-4445-8491-10BAB66DC878}"/>
    <dgm:cxn modelId="{F4AF13AA-1BEA-A34A-8F1A-06BE8D32E7DD}" type="presOf" srcId="{2A978252-15C7-F44C-A0AA-63CCB2EEF36C}" destId="{B169B5EA-218B-CC40-9108-CBEB8578E5F9}" srcOrd="1" destOrd="0" presId="urn:microsoft.com/office/officeart/2005/8/layout/target3"/>
    <dgm:cxn modelId="{70E5F6DB-D3C1-FA49-B728-205C033FB8B4}" type="presParOf" srcId="{0A751C9C-6742-044A-8FAB-7DC1403B0686}" destId="{B3EAE565-8024-634D-B7F2-C909C611BE09}" srcOrd="0" destOrd="0" presId="urn:microsoft.com/office/officeart/2005/8/layout/target3"/>
    <dgm:cxn modelId="{A26115CC-1C51-F341-9228-BFFC5ED9DC26}" type="presParOf" srcId="{0A751C9C-6742-044A-8FAB-7DC1403B0686}" destId="{81244826-86A2-A548-9FF2-E7BAD20B1468}" srcOrd="1" destOrd="0" presId="urn:microsoft.com/office/officeart/2005/8/layout/target3"/>
    <dgm:cxn modelId="{A7584288-6A61-2743-9B7B-C0D11E919E86}" type="presParOf" srcId="{0A751C9C-6742-044A-8FAB-7DC1403B0686}" destId="{93AB1C2A-0AA0-BD4A-9F12-D3BF1FC15A3B}" srcOrd="2" destOrd="0" presId="urn:microsoft.com/office/officeart/2005/8/layout/target3"/>
    <dgm:cxn modelId="{F74EC27A-9426-7B43-A108-80214B08D390}" type="presParOf" srcId="{0A751C9C-6742-044A-8FAB-7DC1403B0686}" destId="{36918807-575B-7A48-89A0-E5685AD152AB}" srcOrd="3" destOrd="0" presId="urn:microsoft.com/office/officeart/2005/8/layout/target3"/>
    <dgm:cxn modelId="{00CB75FB-B2BC-1243-8731-E004FC99221C}" type="presParOf" srcId="{0A751C9C-6742-044A-8FAB-7DC1403B0686}" destId="{FCF125F1-B3F2-5F4E-949E-EE7B4AA565AE}" srcOrd="4" destOrd="0" presId="urn:microsoft.com/office/officeart/2005/8/layout/target3"/>
    <dgm:cxn modelId="{EA12FC47-F82F-3240-BA42-AF8E1E083BF9}" type="presParOf" srcId="{0A751C9C-6742-044A-8FAB-7DC1403B0686}" destId="{EF48B9D2-BBA2-4545-BB72-43871D592644}" srcOrd="5" destOrd="0" presId="urn:microsoft.com/office/officeart/2005/8/layout/target3"/>
    <dgm:cxn modelId="{E6BE05D7-E72E-AC40-B65D-90294D9ADEDF}" type="presParOf" srcId="{0A751C9C-6742-044A-8FAB-7DC1403B0686}" destId="{71C39D0F-C992-8C4C-B8C3-DB473F5C6E9C}" srcOrd="6" destOrd="0" presId="urn:microsoft.com/office/officeart/2005/8/layout/target3"/>
    <dgm:cxn modelId="{C3E62C10-58D5-FF43-8B6F-2D986934DA3B}" type="presParOf" srcId="{0A751C9C-6742-044A-8FAB-7DC1403B0686}" destId="{5E68A52C-3E66-BD44-89CE-A51DA59FB447}" srcOrd="7" destOrd="0" presId="urn:microsoft.com/office/officeart/2005/8/layout/target3"/>
    <dgm:cxn modelId="{13F495BD-927A-674C-B1BC-82E237E41879}" type="presParOf" srcId="{0A751C9C-6742-044A-8FAB-7DC1403B0686}" destId="{4348CD9E-4BC8-0B4E-9DAA-96EF5B5AE9CE}" srcOrd="8" destOrd="0" presId="urn:microsoft.com/office/officeart/2005/8/layout/target3"/>
    <dgm:cxn modelId="{5DCDA1C8-2274-0744-A481-F6CB5EF742B7}" type="presParOf" srcId="{0A751C9C-6742-044A-8FAB-7DC1403B0686}" destId="{8ECF536E-7207-A942-8900-F480A223BB1A}" srcOrd="9" destOrd="0" presId="urn:microsoft.com/office/officeart/2005/8/layout/target3"/>
    <dgm:cxn modelId="{C19A3F1D-C936-7241-92D6-245A496AAD38}" type="presParOf" srcId="{0A751C9C-6742-044A-8FAB-7DC1403B0686}" destId="{26148727-B6BD-9F4C-ABE8-F4647030B2E4}" srcOrd="10" destOrd="0" presId="urn:microsoft.com/office/officeart/2005/8/layout/target3"/>
    <dgm:cxn modelId="{2E04270B-307B-E045-9F00-D0308633D4F3}" type="presParOf" srcId="{0A751C9C-6742-044A-8FAB-7DC1403B0686}" destId="{7BFB1A1A-F82B-AA48-A3BE-131B9217C8E8}" srcOrd="11" destOrd="0" presId="urn:microsoft.com/office/officeart/2005/8/layout/target3"/>
    <dgm:cxn modelId="{0AD0666E-54BA-8646-BC34-27806349731A}" type="presParOf" srcId="{0A751C9C-6742-044A-8FAB-7DC1403B0686}" destId="{EE4E3EC1-C39E-244A-8FB1-36AB1A5F6B40}" srcOrd="12" destOrd="0" presId="urn:microsoft.com/office/officeart/2005/8/layout/target3"/>
    <dgm:cxn modelId="{4682D796-D089-E147-A7BA-EF6DB4FF2489}" type="presParOf" srcId="{0A751C9C-6742-044A-8FAB-7DC1403B0686}" destId="{8B26E2F0-648B-7D41-9D05-66FAE6D85FF8}" srcOrd="13" destOrd="0" presId="urn:microsoft.com/office/officeart/2005/8/layout/target3"/>
    <dgm:cxn modelId="{989C4BD5-BFEF-7447-AD81-2AE0CFA1A5C9}" type="presParOf" srcId="{0A751C9C-6742-044A-8FAB-7DC1403B0686}" destId="{B169B5EA-218B-CC40-9108-CBEB8578E5F9}" srcOrd="14" destOrd="0" presId="urn:microsoft.com/office/officeart/2005/8/layout/target3"/>
    <dgm:cxn modelId="{08CC252A-08FE-B945-A2E7-5F9C7C191156}" type="presParOf" srcId="{0A751C9C-6742-044A-8FAB-7DC1403B0686}" destId="{99A8AA35-4FA8-224C-88C1-0C0E3BF65438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AE565-8024-634D-B7F2-C909C611BE09}">
      <dsp:nvSpPr>
        <dsp:cNvPr id="0" name=""/>
        <dsp:cNvSpPr/>
      </dsp:nvSpPr>
      <dsp:spPr>
        <a:xfrm>
          <a:off x="0" y="203199"/>
          <a:ext cx="3657600" cy="3657600"/>
        </a:xfrm>
        <a:prstGeom prst="pie">
          <a:avLst>
            <a:gd name="adj1" fmla="val 5400000"/>
            <a:gd name="adj2" fmla="val 16200000"/>
          </a:avLst>
        </a:prstGeom>
        <a:solidFill>
          <a:srgbClr val="DF6421">
            <a:alpha val="75000"/>
          </a:srgbClr>
        </a:solidFill>
        <a:ln>
          <a:noFill/>
        </a:ln>
        <a:effectLst>
          <a:outerShdw blurRad="63500" dist="38100" dir="3600000" sx="103000" sy="103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5400000"/>
          </a:lightRig>
        </a:scene3d>
        <a:sp3d prstMaterial="softmetal">
          <a:bevelT w="635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3AB1C2A-0AA0-BD4A-9F12-D3BF1FC15A3B}">
      <dsp:nvSpPr>
        <dsp:cNvPr id="0" name=""/>
        <dsp:cNvSpPr/>
      </dsp:nvSpPr>
      <dsp:spPr>
        <a:xfrm>
          <a:off x="1828800" y="222438"/>
          <a:ext cx="4267200" cy="36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18000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2400" b="0" i="0" kern="1200" baseline="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1828800" y="222438"/>
        <a:ext cx="4267200" cy="777239"/>
      </dsp:txXfrm>
    </dsp:sp>
    <dsp:sp modelId="{FCF125F1-B3F2-5F4E-949E-EE7B4AA565AE}">
      <dsp:nvSpPr>
        <dsp:cNvPr id="0" name=""/>
        <dsp:cNvSpPr/>
      </dsp:nvSpPr>
      <dsp:spPr>
        <a:xfrm>
          <a:off x="480059" y="980439"/>
          <a:ext cx="2697480" cy="2697480"/>
        </a:xfrm>
        <a:prstGeom prst="pie">
          <a:avLst>
            <a:gd name="adj1" fmla="val 5400000"/>
            <a:gd name="adj2" fmla="val 16200000"/>
          </a:avLst>
        </a:prstGeom>
        <a:solidFill>
          <a:srgbClr val="DF6421">
            <a:alpha val="75000"/>
          </a:srgbClr>
        </a:solidFill>
        <a:ln>
          <a:noFill/>
        </a:ln>
        <a:effectLst>
          <a:outerShdw blurRad="63500" dist="38100" dir="3600000" sx="103000" sy="103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5400000"/>
          </a:lightRig>
        </a:scene3d>
        <a:sp3d prstMaterial="softmetal">
          <a:bevelT w="635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F48B9D2-BBA2-4545-BB72-43871D592644}">
      <dsp:nvSpPr>
        <dsp:cNvPr id="0" name=""/>
        <dsp:cNvSpPr/>
      </dsp:nvSpPr>
      <dsp:spPr>
        <a:xfrm>
          <a:off x="1828800" y="980439"/>
          <a:ext cx="4267200" cy="26974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391943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18000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2400" b="0" i="0" kern="1200" baseline="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1828800" y="980439"/>
        <a:ext cx="4267200" cy="777240"/>
      </dsp:txXfrm>
    </dsp:sp>
    <dsp:sp modelId="{5E68A52C-3E66-BD44-89CE-A51DA59FB447}">
      <dsp:nvSpPr>
        <dsp:cNvPr id="0" name=""/>
        <dsp:cNvSpPr/>
      </dsp:nvSpPr>
      <dsp:spPr>
        <a:xfrm>
          <a:off x="960120" y="1757680"/>
          <a:ext cx="1737360" cy="1737360"/>
        </a:xfrm>
        <a:prstGeom prst="pie">
          <a:avLst>
            <a:gd name="adj1" fmla="val 5400000"/>
            <a:gd name="adj2" fmla="val 16200000"/>
          </a:avLst>
        </a:prstGeom>
        <a:solidFill>
          <a:srgbClr val="DF6421">
            <a:alpha val="75000"/>
          </a:srgbClr>
        </a:solidFill>
        <a:ln>
          <a:noFill/>
        </a:ln>
        <a:effectLst>
          <a:outerShdw blurRad="63500" dist="38100" dir="3600000" sx="103000" sy="103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5400000"/>
          </a:lightRig>
        </a:scene3d>
        <a:sp3d prstMaterial="softmetal">
          <a:bevelT w="635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348CD9E-4BC8-0B4E-9DAA-96EF5B5AE9CE}">
      <dsp:nvSpPr>
        <dsp:cNvPr id="0" name=""/>
        <dsp:cNvSpPr/>
      </dsp:nvSpPr>
      <dsp:spPr>
        <a:xfrm>
          <a:off x="1828800" y="1757680"/>
          <a:ext cx="4267200" cy="17373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83885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18000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2400" b="0" i="0" kern="1200" baseline="0" dirty="0">
            <a:solidFill>
              <a:schemeClr val="tx1">
                <a:lumMod val="85000"/>
                <a:lumOff val="15000"/>
              </a:schemeClr>
            </a:solidFill>
            <a:latin typeface="Calibri"/>
          </a:endParaRPr>
        </a:p>
      </dsp:txBody>
      <dsp:txXfrm>
        <a:off x="1828800" y="1757680"/>
        <a:ext cx="4267200" cy="777240"/>
      </dsp:txXfrm>
    </dsp:sp>
    <dsp:sp modelId="{26148727-B6BD-9F4C-ABE8-F4647030B2E4}">
      <dsp:nvSpPr>
        <dsp:cNvPr id="0" name=""/>
        <dsp:cNvSpPr/>
      </dsp:nvSpPr>
      <dsp:spPr>
        <a:xfrm>
          <a:off x="1440180" y="2534920"/>
          <a:ext cx="777240" cy="777240"/>
        </a:xfrm>
        <a:prstGeom prst="pie">
          <a:avLst>
            <a:gd name="adj1" fmla="val 5400000"/>
            <a:gd name="adj2" fmla="val 16200000"/>
          </a:avLst>
        </a:prstGeom>
        <a:solidFill>
          <a:srgbClr val="DF6421">
            <a:alpha val="75000"/>
          </a:srgbClr>
        </a:solidFill>
        <a:ln>
          <a:noFill/>
        </a:ln>
        <a:effectLst>
          <a:outerShdw blurRad="63500" dist="38100" dir="3600000" sx="103000" sy="103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5400000"/>
          </a:lightRig>
        </a:scene3d>
        <a:sp3d prstMaterial="softmetal">
          <a:bevelT w="635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BFB1A1A-F82B-AA48-A3BE-131B9217C8E8}">
      <dsp:nvSpPr>
        <dsp:cNvPr id="0" name=""/>
        <dsp:cNvSpPr/>
      </dsp:nvSpPr>
      <dsp:spPr>
        <a:xfrm>
          <a:off x="1828800" y="2534920"/>
          <a:ext cx="4267200" cy="7772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175828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180000"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2400" b="0" i="0" kern="1200" baseline="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1828800" y="2534920"/>
        <a:ext cx="4267200" cy="777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DD242CC-3B34-9C47-A215-3A556482A3B5}" type="datetimeFigureOut">
              <a:rPr lang="en-US"/>
              <a:pPr>
                <a:defRPr/>
              </a:pPr>
              <a:t>15/02/08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D993217-8B65-F342-BC32-0B941ECA18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11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 userDrawn="1"/>
        </p:nvSpPr>
        <p:spPr>
          <a:xfrm>
            <a:off x="0" y="514048"/>
            <a:ext cx="7680476" cy="2219476"/>
          </a:xfrm>
          <a:prstGeom prst="round2DiagRect">
            <a:avLst>
              <a:gd name="adj1" fmla="val 10909"/>
              <a:gd name="adj2" fmla="val 0"/>
            </a:avLst>
          </a:prstGeom>
          <a:solidFill>
            <a:srgbClr val="DF6421">
              <a:alpha val="70000"/>
            </a:srgbClr>
          </a:solidFill>
          <a:effectLst/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 Diagonal Corner Rectangle 4"/>
          <p:cNvSpPr/>
          <p:nvPr userDrawn="1"/>
        </p:nvSpPr>
        <p:spPr>
          <a:xfrm>
            <a:off x="5152570" y="4538054"/>
            <a:ext cx="3991429" cy="1497469"/>
          </a:xfrm>
          <a:prstGeom prst="round2DiagRect">
            <a:avLst>
              <a:gd name="adj1" fmla="val 10909"/>
              <a:gd name="adj2" fmla="val 0"/>
            </a:avLst>
          </a:prstGeom>
          <a:solidFill>
            <a:schemeClr val="bg1">
              <a:alpha val="80000"/>
            </a:schemeClr>
          </a:solidFill>
          <a:effectLst/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3" descr="tutwa logo paths LOGO FINAL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9" t="22166" r="10126" b="22401"/>
          <a:stretch>
            <a:fillRect/>
          </a:stretch>
        </p:blipFill>
        <p:spPr bwMode="auto">
          <a:xfrm>
            <a:off x="5149850" y="4525963"/>
            <a:ext cx="3606800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1027" y="556858"/>
            <a:ext cx="6659639" cy="1470025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l">
              <a:lnSpc>
                <a:spcPts val="5600"/>
              </a:lnSpc>
              <a:defRPr sz="5400" b="1" i="0" cap="none" spc="15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1027" y="2235867"/>
            <a:ext cx="6659639" cy="57374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2200" b="0" i="0" baseline="0">
                <a:solidFill>
                  <a:schemeClr val="bg1"/>
                </a:solidFill>
                <a:effectLst/>
                <a:latin typeface="Calibri"/>
                <a:cs typeface="Calibri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387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6378BF94-4F31-AA41-8798-3569B81B2625}" type="datetimeFigureOut">
              <a:rPr lang="en-US" smtClean="0"/>
              <a:t>15/02/08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819153C4-1AE9-8142-811D-1408D64F3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3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 userDrawn="1"/>
        </p:nvSpPr>
        <p:spPr>
          <a:xfrm>
            <a:off x="225425" y="1601788"/>
            <a:ext cx="8707438" cy="5002212"/>
          </a:xfrm>
          <a:prstGeom prst="round2DiagRect">
            <a:avLst>
              <a:gd name="adj1" fmla="val 4014"/>
              <a:gd name="adj2" fmla="val 4824"/>
            </a:avLst>
          </a:prstGeom>
          <a:solidFill>
            <a:schemeClr val="lt1">
              <a:alpha val="79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3" descr="tutwa logo paths ICON FINAL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66" t="28146" r="33366" b="27950"/>
          <a:stretch>
            <a:fillRect/>
          </a:stretch>
        </p:blipFill>
        <p:spPr bwMode="auto">
          <a:xfrm>
            <a:off x="8178800" y="5926138"/>
            <a:ext cx="706438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380321" y="1756304"/>
            <a:ext cx="8336314" cy="4730771"/>
          </a:xfrm>
          <a:prstGeom prst="rect">
            <a:avLst/>
          </a:prstGeom>
        </p:spPr>
        <p:txBody>
          <a:bodyPr/>
          <a:lstStyle>
            <a:lvl1pPr marL="457200" indent="-421200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  <a:lvl2pPr marL="80645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lt"/>
              <a:buAutoNum type="alphaLcPeriod"/>
              <a:defRPr sz="1800" baseline="0">
                <a:solidFill>
                  <a:srgbClr val="252525"/>
                </a:solidFill>
                <a:latin typeface="+mn-lt"/>
              </a:defRPr>
            </a:lvl2pPr>
            <a:lvl3pPr marL="11430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lt"/>
              <a:buAutoNum type="romanUcPeriod"/>
              <a:defRPr sz="1600" baseline="0">
                <a:solidFill>
                  <a:srgbClr val="252525"/>
                </a:solidFill>
                <a:latin typeface="+mn-lt"/>
              </a:defRPr>
            </a:lvl3pPr>
            <a:lvl4pPr marL="149225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4pPr>
            <a:lvl5pPr marL="18288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5pPr>
            <a:lvl6pPr marL="21685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6pPr>
            <a:lvl7pPr marL="25114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7pPr>
            <a:lvl8pPr marL="2855912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8pPr>
            <a:lvl9pPr marL="32004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XXX</a:t>
            </a:r>
          </a:p>
          <a:p>
            <a:pPr lvl="2"/>
            <a:r>
              <a:rPr lang="en-US" dirty="0" smtClean="0"/>
              <a:t>YYY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225425" y="302382"/>
            <a:ext cx="8707438" cy="1004473"/>
          </a:xfrm>
          <a:prstGeom prst="roundRect">
            <a:avLst/>
          </a:prstGeom>
          <a:solidFill>
            <a:srgbClr val="DF6421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/>
          </p:nvPr>
        </p:nvSpPr>
        <p:spPr>
          <a:xfrm>
            <a:off x="380321" y="304374"/>
            <a:ext cx="8336314" cy="100248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ctr">
              <a:lnSpc>
                <a:spcPts val="3360"/>
              </a:lnSpc>
              <a:defRPr sz="3200" b="1" i="0" cap="none" spc="15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733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 Diagonal Corner Rectangle 9"/>
          <p:cNvSpPr/>
          <p:nvPr userDrawn="1"/>
        </p:nvSpPr>
        <p:spPr>
          <a:xfrm>
            <a:off x="225425" y="1601788"/>
            <a:ext cx="8707438" cy="5002212"/>
          </a:xfrm>
          <a:prstGeom prst="round2DiagRect">
            <a:avLst>
              <a:gd name="adj1" fmla="val 4014"/>
              <a:gd name="adj2" fmla="val 4824"/>
            </a:avLst>
          </a:prstGeom>
          <a:solidFill>
            <a:schemeClr val="lt1">
              <a:alpha val="79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7"/>
          <p:cNvSpPr/>
          <p:nvPr userDrawn="1"/>
        </p:nvSpPr>
        <p:spPr>
          <a:xfrm>
            <a:off x="225425" y="302382"/>
            <a:ext cx="8707438" cy="1004473"/>
          </a:xfrm>
          <a:prstGeom prst="roundRect">
            <a:avLst/>
          </a:prstGeom>
          <a:solidFill>
            <a:srgbClr val="DF6421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0" y="1931988"/>
            <a:ext cx="8335963" cy="1019175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b="1" kern="1200" cap="none" spc="15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10000"/>
              </a:lnSpc>
              <a:spcAft>
                <a:spcPts val="0"/>
              </a:spcAft>
              <a:defRPr/>
            </a:pPr>
            <a:endParaRPr lang="en-US" sz="2800" dirty="0"/>
          </a:p>
        </p:txBody>
      </p:sp>
      <p:pic>
        <p:nvPicPr>
          <p:cNvPr id="7" name="Picture 3" descr="tutwa logo paths ICON FINAL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66" t="28146" r="33366" b="27950"/>
          <a:stretch>
            <a:fillRect/>
          </a:stretch>
        </p:blipFill>
        <p:spPr bwMode="auto">
          <a:xfrm>
            <a:off x="8178800" y="5926138"/>
            <a:ext cx="706438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itle 1"/>
          <p:cNvSpPr>
            <a:spLocks noGrp="1"/>
          </p:cNvSpPr>
          <p:nvPr>
            <p:ph type="ctrTitle"/>
          </p:nvPr>
        </p:nvSpPr>
        <p:spPr>
          <a:xfrm>
            <a:off x="380321" y="304374"/>
            <a:ext cx="8336314" cy="100248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ctr">
              <a:lnSpc>
                <a:spcPts val="3360"/>
              </a:lnSpc>
              <a:defRPr sz="3200" b="1" i="0" cap="none" spc="15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2416" y="1750901"/>
            <a:ext cx="8336314" cy="4623292"/>
          </a:xfrm>
          <a:prstGeom prst="rect">
            <a:avLst/>
          </a:prstGeom>
        </p:spPr>
        <p:txBody>
          <a:bodyPr/>
          <a:lstStyle>
            <a:lvl1pPr marL="457200" indent="-421200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100000"/>
              <a:buFont typeface="Arial"/>
              <a:buChar char="•"/>
              <a:defRPr sz="20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defRPr>
            </a:lvl1pPr>
            <a:lvl2pPr marL="828000" indent="-360000">
              <a:lnSpc>
                <a:spcPts val="22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95000"/>
              <a:buFont typeface="Wingdings" charset="2"/>
              <a:buChar char="²"/>
              <a:defRPr sz="18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defRPr>
            </a:lvl2pPr>
            <a:lvl3pPr marL="1188000" indent="-360000">
              <a:lnSpc>
                <a:spcPts val="20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120000"/>
              <a:buFont typeface="Wingdings" charset="2"/>
              <a:buChar char="§"/>
              <a:defRPr sz="16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defRPr>
            </a:lvl3pPr>
            <a:lvl4pPr marL="149225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4pPr>
            <a:lvl5pPr marL="18288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5pPr>
            <a:lvl6pPr marL="21685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6pPr>
            <a:lvl7pPr marL="25114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7pPr>
            <a:lvl8pPr marL="2855912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8pPr>
            <a:lvl9pPr marL="32004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2211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Diagonal Corner Rectangle 4"/>
          <p:cNvSpPr/>
          <p:nvPr userDrawn="1"/>
        </p:nvSpPr>
        <p:spPr>
          <a:xfrm>
            <a:off x="225425" y="245078"/>
            <a:ext cx="8707438" cy="6358922"/>
          </a:xfrm>
          <a:prstGeom prst="round2DiagRect">
            <a:avLst>
              <a:gd name="adj1" fmla="val 4014"/>
              <a:gd name="adj2" fmla="val 4824"/>
            </a:avLst>
          </a:prstGeom>
          <a:solidFill>
            <a:schemeClr val="lt1">
              <a:alpha val="79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3" descr="tutwa logo paths ICON FINAL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66" t="28146" r="33366" b="27950"/>
          <a:stretch>
            <a:fillRect/>
          </a:stretch>
        </p:blipFill>
        <p:spPr bwMode="auto">
          <a:xfrm>
            <a:off x="8178800" y="5926138"/>
            <a:ext cx="706438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2416" y="412178"/>
            <a:ext cx="8336314" cy="5995436"/>
          </a:xfrm>
          <a:prstGeom prst="rect">
            <a:avLst/>
          </a:prstGeom>
        </p:spPr>
        <p:txBody>
          <a:bodyPr/>
          <a:lstStyle>
            <a:lvl1pPr marL="457200" indent="-421200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100000"/>
              <a:buFont typeface="Arial"/>
              <a:buChar char="•"/>
              <a:defRPr sz="20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defRPr>
            </a:lvl1pPr>
            <a:lvl2pPr marL="828000" indent="-360000">
              <a:lnSpc>
                <a:spcPts val="22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95000"/>
              <a:buFont typeface="Wingdings" charset="2"/>
              <a:buChar char="²"/>
              <a:defRPr sz="18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defRPr>
            </a:lvl2pPr>
            <a:lvl3pPr marL="1188000" indent="-360000">
              <a:lnSpc>
                <a:spcPts val="20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120000"/>
              <a:buFont typeface="Wingdings" charset="2"/>
              <a:buChar char="§"/>
              <a:defRPr sz="16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defRPr>
            </a:lvl3pPr>
            <a:lvl4pPr marL="149225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4pPr>
            <a:lvl5pPr marL="18288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5pPr>
            <a:lvl6pPr marL="21685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6pPr>
            <a:lvl7pPr marL="25114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7pPr>
            <a:lvl8pPr marL="2855912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8pPr>
            <a:lvl9pPr marL="32004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32643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Diagonal Corner Rectangle 4"/>
          <p:cNvSpPr/>
          <p:nvPr userDrawn="1"/>
        </p:nvSpPr>
        <p:spPr>
          <a:xfrm>
            <a:off x="225425" y="245078"/>
            <a:ext cx="8707438" cy="6358922"/>
          </a:xfrm>
          <a:prstGeom prst="round2DiagRect">
            <a:avLst>
              <a:gd name="adj1" fmla="val 4014"/>
              <a:gd name="adj2" fmla="val 4824"/>
            </a:avLst>
          </a:prstGeom>
          <a:solidFill>
            <a:schemeClr val="lt1">
              <a:alpha val="79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" name="Picture 3" descr="tutwa logo paths ICON FINAL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66" t="28146" r="33366" b="27950"/>
          <a:stretch>
            <a:fillRect/>
          </a:stretch>
        </p:blipFill>
        <p:spPr bwMode="auto">
          <a:xfrm>
            <a:off x="8178800" y="5926138"/>
            <a:ext cx="706438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92416" y="411238"/>
            <a:ext cx="8336314" cy="6035525"/>
          </a:xfrm>
          <a:prstGeom prst="rect">
            <a:avLst/>
          </a:prstGeom>
        </p:spPr>
        <p:txBody>
          <a:bodyPr/>
          <a:lstStyle>
            <a:lvl1pPr marL="36000" indent="0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100000"/>
              <a:buFont typeface="Arial"/>
              <a:buNone/>
              <a:defRPr sz="2000" b="0" i="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defRPr>
            </a:lvl1pPr>
            <a:lvl2pPr marL="878400" indent="-421200">
              <a:lnSpc>
                <a:spcPts val="26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95000"/>
              <a:buFont typeface="Wingdings" charset="2"/>
              <a:buChar char="²"/>
              <a:defRPr sz="2400" b="0" i="0" baseline="0">
                <a:solidFill>
                  <a:srgbClr val="252525"/>
                </a:solidFill>
                <a:latin typeface="Calibri"/>
                <a:cs typeface="Calibri"/>
              </a:defRPr>
            </a:lvl2pPr>
            <a:lvl3pPr marL="1216800" indent="-349200">
              <a:lnSpc>
                <a:spcPts val="26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120000"/>
              <a:buFont typeface="Wingdings" charset="2"/>
              <a:buChar char="§"/>
              <a:defRPr sz="2400" b="0" i="0" baseline="0">
                <a:solidFill>
                  <a:srgbClr val="252525"/>
                </a:solidFill>
                <a:latin typeface="Calibri"/>
                <a:cs typeface="Calibri"/>
              </a:defRPr>
            </a:lvl3pPr>
            <a:lvl4pPr marL="149225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4pPr>
            <a:lvl5pPr marL="18288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5pPr>
            <a:lvl6pPr marL="21685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6pPr>
            <a:lvl7pPr marL="25114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7pPr>
            <a:lvl8pPr marL="2855912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8pPr>
            <a:lvl9pPr marL="32004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Wingdings" charset="2"/>
              <a:buChar char="Ø"/>
              <a:defRPr sz="2200" baseline="0">
                <a:solidFill>
                  <a:srgbClr val="252525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9260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Diagonal Corner Rectangle 11"/>
          <p:cNvSpPr/>
          <p:nvPr userDrawn="1"/>
        </p:nvSpPr>
        <p:spPr>
          <a:xfrm>
            <a:off x="4701513" y="1601788"/>
            <a:ext cx="4212000" cy="5002212"/>
          </a:xfrm>
          <a:prstGeom prst="round2DiagRect">
            <a:avLst>
              <a:gd name="adj1" fmla="val 4014"/>
              <a:gd name="adj2" fmla="val 4824"/>
            </a:avLst>
          </a:prstGeom>
          <a:solidFill>
            <a:schemeClr val="lt1">
              <a:alpha val="79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ound Diagonal Corner Rectangle 10"/>
          <p:cNvSpPr/>
          <p:nvPr userDrawn="1"/>
        </p:nvSpPr>
        <p:spPr>
          <a:xfrm>
            <a:off x="225425" y="1601788"/>
            <a:ext cx="4212000" cy="5002212"/>
          </a:xfrm>
          <a:prstGeom prst="round2DiagRect">
            <a:avLst>
              <a:gd name="adj1" fmla="val 4014"/>
              <a:gd name="adj2" fmla="val 4824"/>
            </a:avLst>
          </a:prstGeom>
          <a:solidFill>
            <a:schemeClr val="lt1">
              <a:alpha val="79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ounded Rectangle 9"/>
          <p:cNvSpPr/>
          <p:nvPr userDrawn="1"/>
        </p:nvSpPr>
        <p:spPr>
          <a:xfrm>
            <a:off x="225425" y="302382"/>
            <a:ext cx="8707438" cy="1004473"/>
          </a:xfrm>
          <a:prstGeom prst="roundRect">
            <a:avLst/>
          </a:prstGeom>
          <a:solidFill>
            <a:srgbClr val="DF6421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utwa logo paths ICON FINAL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66" t="28146" r="33366" b="27950"/>
          <a:stretch>
            <a:fillRect/>
          </a:stretch>
        </p:blipFill>
        <p:spPr bwMode="auto">
          <a:xfrm>
            <a:off x="8178800" y="5926138"/>
            <a:ext cx="706438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380321" y="1756304"/>
            <a:ext cx="3889298" cy="4581601"/>
          </a:xfrm>
          <a:prstGeom prst="rect">
            <a:avLst/>
          </a:prstGeom>
        </p:spPr>
        <p:txBody>
          <a:bodyPr/>
          <a:lstStyle>
            <a:lvl1pPr marL="36000" indent="0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</a:defRPr>
            </a:lvl1pPr>
            <a:lvl2pPr marL="80645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2pPr>
            <a:lvl3pPr marL="11430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3pPr>
            <a:lvl4pPr marL="149225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4pPr>
            <a:lvl5pPr marL="18288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5pPr>
            <a:lvl6pPr marL="21685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6pPr>
            <a:lvl7pPr marL="25114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7pPr>
            <a:lvl8pPr marL="2855912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8pPr>
            <a:lvl9pPr marL="32004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3" name="Title 1"/>
          <p:cNvSpPr>
            <a:spLocks noGrp="1"/>
          </p:cNvSpPr>
          <p:nvPr>
            <p:ph type="ctrTitle"/>
          </p:nvPr>
        </p:nvSpPr>
        <p:spPr>
          <a:xfrm>
            <a:off x="380321" y="304374"/>
            <a:ext cx="8336314" cy="100248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ctr">
              <a:lnSpc>
                <a:spcPts val="3360"/>
              </a:lnSpc>
              <a:defRPr sz="3200" b="1" i="0" cap="none" spc="15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4827337" y="1744359"/>
            <a:ext cx="3889298" cy="4581601"/>
          </a:xfrm>
          <a:prstGeom prst="rect">
            <a:avLst/>
          </a:prstGeom>
        </p:spPr>
        <p:txBody>
          <a:bodyPr/>
          <a:lstStyle>
            <a:lvl1pPr marL="36000" indent="0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</a:defRPr>
            </a:lvl1pPr>
            <a:lvl2pPr marL="80645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2pPr>
            <a:lvl3pPr marL="11430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3pPr>
            <a:lvl4pPr marL="149225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4pPr>
            <a:lvl5pPr marL="18288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5pPr>
            <a:lvl6pPr marL="21685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6pPr>
            <a:lvl7pPr marL="2511425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7pPr>
            <a:lvl8pPr marL="2855912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8pPr>
            <a:lvl9pPr marL="3200400" indent="-421200">
              <a:lnSpc>
                <a:spcPts val="2700"/>
              </a:lnSpc>
              <a:spcBef>
                <a:spcPts val="0"/>
              </a:spcBef>
              <a:spcAft>
                <a:spcPts val="1200"/>
              </a:spcAft>
              <a:buClr>
                <a:srgbClr val="DF6421"/>
              </a:buClr>
              <a:buSzPct val="85000"/>
              <a:buFont typeface="+mj-ea"/>
              <a:buAutoNum type="circleNumDbPlain"/>
              <a:defRPr sz="2200" baseline="0">
                <a:solidFill>
                  <a:srgbClr val="252525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5738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 userDrawn="1"/>
        </p:nvSpPr>
        <p:spPr>
          <a:xfrm>
            <a:off x="225425" y="302382"/>
            <a:ext cx="8707438" cy="1004473"/>
          </a:xfrm>
          <a:prstGeom prst="roundRect">
            <a:avLst/>
          </a:prstGeom>
          <a:solidFill>
            <a:srgbClr val="DF6421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3" descr="tutwa logo paths ICON FINAL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66" t="28146" r="33366" b="27950"/>
          <a:stretch>
            <a:fillRect/>
          </a:stretch>
        </p:blipFill>
        <p:spPr bwMode="auto">
          <a:xfrm>
            <a:off x="8178800" y="5926138"/>
            <a:ext cx="706438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itle 1"/>
          <p:cNvSpPr>
            <a:spLocks noGrp="1"/>
          </p:cNvSpPr>
          <p:nvPr>
            <p:ph type="ctrTitle"/>
          </p:nvPr>
        </p:nvSpPr>
        <p:spPr>
          <a:xfrm>
            <a:off x="380321" y="304374"/>
            <a:ext cx="8336314" cy="100248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ctr">
              <a:lnSpc>
                <a:spcPts val="3360"/>
              </a:lnSpc>
              <a:defRPr sz="3200" b="1" i="0" cap="none" spc="15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graphicFrame>
        <p:nvGraphicFramePr>
          <p:cNvPr id="7" name="Diagram 6"/>
          <p:cNvGraphicFramePr/>
          <p:nvPr userDrawn="1">
            <p:extLst>
              <p:ext uri="{D42A27DB-BD31-4B8C-83A1-F6EECF244321}">
                <p14:modId xmlns:p14="http://schemas.microsoft.com/office/powerpoint/2010/main" val="3809531697"/>
              </p:ext>
            </p:extLst>
          </p:nvPr>
        </p:nvGraphicFramePr>
        <p:xfrm>
          <a:off x="1196913" y="198749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152713" y="2362797"/>
            <a:ext cx="4140200" cy="467306"/>
          </a:xfrm>
          <a:prstGeom prst="rect">
            <a:avLst/>
          </a:prstGeom>
        </p:spPr>
        <p:txBody>
          <a:bodyPr vert="horz"/>
          <a:lstStyle>
            <a:lvl1pPr marL="0" indent="0">
              <a:buClrTx/>
              <a:buFontTx/>
              <a:buNone/>
              <a:defRPr>
                <a:latin typeface="Calibri"/>
              </a:defRPr>
            </a:lvl1pPr>
            <a:lvl2pPr marL="349250" indent="0">
              <a:buClrTx/>
              <a:buFontTx/>
              <a:buNone/>
              <a:defRPr>
                <a:latin typeface="Calibri"/>
              </a:defRPr>
            </a:lvl2pPr>
            <a:lvl3pPr marL="685800" indent="0">
              <a:buClrTx/>
              <a:buFontTx/>
              <a:buNone/>
              <a:defRPr>
                <a:latin typeface="Calibri"/>
              </a:defRPr>
            </a:lvl3pPr>
            <a:lvl4pPr marL="1035050" indent="0">
              <a:buClrTx/>
              <a:buFontTx/>
              <a:buNone/>
              <a:defRPr>
                <a:latin typeface="Calibri"/>
              </a:defRPr>
            </a:lvl4pPr>
            <a:lvl5pPr marL="1371600" indent="0">
              <a:buClrTx/>
              <a:buFontTx/>
              <a:buNone/>
              <a:defRPr>
                <a:latin typeface="Calibri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152713" y="3161311"/>
            <a:ext cx="4140200" cy="467306"/>
          </a:xfrm>
          <a:prstGeom prst="rect">
            <a:avLst/>
          </a:prstGeom>
        </p:spPr>
        <p:txBody>
          <a:bodyPr vert="horz"/>
          <a:lstStyle>
            <a:lvl1pPr marL="0" indent="0">
              <a:buClrTx/>
              <a:buFontTx/>
              <a:buNone/>
              <a:defRPr>
                <a:latin typeface="Calibri"/>
              </a:defRPr>
            </a:lvl1pPr>
            <a:lvl2pPr marL="349250" indent="0">
              <a:buClrTx/>
              <a:buFontTx/>
              <a:buNone/>
              <a:defRPr>
                <a:latin typeface="Calibri"/>
              </a:defRPr>
            </a:lvl2pPr>
            <a:lvl3pPr marL="685800" indent="0">
              <a:buClrTx/>
              <a:buFontTx/>
              <a:buNone/>
              <a:defRPr>
                <a:latin typeface="Calibri"/>
              </a:defRPr>
            </a:lvl3pPr>
            <a:lvl4pPr marL="1035050" indent="0">
              <a:buClrTx/>
              <a:buFontTx/>
              <a:buNone/>
              <a:defRPr>
                <a:latin typeface="Calibri"/>
              </a:defRPr>
            </a:lvl4pPr>
            <a:lvl5pPr marL="1371600" indent="0">
              <a:buClrTx/>
              <a:buFontTx/>
              <a:buNone/>
              <a:defRPr>
                <a:latin typeface="Calibri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152713" y="3907684"/>
            <a:ext cx="4292600" cy="467306"/>
          </a:xfrm>
          <a:prstGeom prst="rect">
            <a:avLst/>
          </a:prstGeom>
        </p:spPr>
        <p:txBody>
          <a:bodyPr vert="horz"/>
          <a:lstStyle>
            <a:lvl1pPr marL="0" indent="0">
              <a:buClrTx/>
              <a:buFontTx/>
              <a:buNone/>
              <a:defRPr>
                <a:latin typeface="Calibri"/>
              </a:defRPr>
            </a:lvl1pPr>
            <a:lvl2pPr marL="349250" indent="0">
              <a:buClrTx/>
              <a:buFontTx/>
              <a:buNone/>
              <a:defRPr>
                <a:latin typeface="Calibri"/>
              </a:defRPr>
            </a:lvl2pPr>
            <a:lvl3pPr marL="685800" indent="0">
              <a:buClrTx/>
              <a:buFontTx/>
              <a:buNone/>
              <a:defRPr>
                <a:latin typeface="Calibri"/>
              </a:defRPr>
            </a:lvl3pPr>
            <a:lvl4pPr marL="1035050" indent="0">
              <a:buClrTx/>
              <a:buFontTx/>
              <a:buNone/>
              <a:defRPr>
                <a:latin typeface="Calibri"/>
              </a:defRPr>
            </a:lvl4pPr>
            <a:lvl5pPr marL="1371600" indent="0">
              <a:buClrTx/>
              <a:buFontTx/>
              <a:buNone/>
              <a:defRPr>
                <a:latin typeface="Calibri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152713" y="4687477"/>
            <a:ext cx="4292600" cy="467306"/>
          </a:xfrm>
          <a:prstGeom prst="rect">
            <a:avLst/>
          </a:prstGeom>
        </p:spPr>
        <p:txBody>
          <a:bodyPr vert="horz"/>
          <a:lstStyle>
            <a:lvl1pPr marL="0" indent="0">
              <a:buClrTx/>
              <a:buFontTx/>
              <a:buNone/>
              <a:defRPr>
                <a:latin typeface="Calibri"/>
              </a:defRPr>
            </a:lvl1pPr>
            <a:lvl2pPr marL="349250" indent="0">
              <a:buClrTx/>
              <a:buFontTx/>
              <a:buNone/>
              <a:defRPr>
                <a:latin typeface="Calibri"/>
              </a:defRPr>
            </a:lvl2pPr>
            <a:lvl3pPr marL="685800" indent="0">
              <a:buClrTx/>
              <a:buFontTx/>
              <a:buNone/>
              <a:defRPr>
                <a:latin typeface="Calibri"/>
              </a:defRPr>
            </a:lvl3pPr>
            <a:lvl4pPr marL="1035050" indent="0">
              <a:buClrTx/>
              <a:buFontTx/>
              <a:buNone/>
              <a:defRPr>
                <a:latin typeface="Calibri"/>
              </a:defRPr>
            </a:lvl4pPr>
            <a:lvl5pPr marL="1371600" indent="0">
              <a:buClrTx/>
              <a:buFontTx/>
              <a:buNone/>
              <a:defRPr>
                <a:latin typeface="Calibri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95445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225425" y="302382"/>
            <a:ext cx="8707438" cy="1004473"/>
          </a:xfrm>
          <a:prstGeom prst="roundRect">
            <a:avLst/>
          </a:prstGeom>
          <a:solidFill>
            <a:srgbClr val="DF6421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80321" y="304374"/>
            <a:ext cx="8336314" cy="103848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ctr">
              <a:lnSpc>
                <a:spcPts val="3360"/>
              </a:lnSpc>
              <a:defRPr sz="3200" b="1" i="0" cap="none" spc="15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80137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Diagonal Corner Rectangle 2"/>
          <p:cNvSpPr/>
          <p:nvPr userDrawn="1"/>
        </p:nvSpPr>
        <p:spPr>
          <a:xfrm>
            <a:off x="0" y="514048"/>
            <a:ext cx="7680476" cy="2126108"/>
          </a:xfrm>
          <a:prstGeom prst="round2DiagRect">
            <a:avLst>
              <a:gd name="adj1" fmla="val 10909"/>
              <a:gd name="adj2" fmla="val 0"/>
            </a:avLst>
          </a:prstGeom>
          <a:solidFill>
            <a:srgbClr val="DF6421">
              <a:alpha val="70000"/>
            </a:srgbClr>
          </a:solidFill>
          <a:effectLst/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ound Diagonal Corner Rectangle 3"/>
          <p:cNvSpPr/>
          <p:nvPr userDrawn="1"/>
        </p:nvSpPr>
        <p:spPr>
          <a:xfrm>
            <a:off x="5152570" y="4538054"/>
            <a:ext cx="3991429" cy="1497469"/>
          </a:xfrm>
          <a:prstGeom prst="round2DiagRect">
            <a:avLst>
              <a:gd name="adj1" fmla="val 10909"/>
              <a:gd name="adj2" fmla="val 0"/>
            </a:avLst>
          </a:prstGeom>
          <a:solidFill>
            <a:schemeClr val="bg1">
              <a:alpha val="80000"/>
            </a:schemeClr>
          </a:solidFill>
          <a:effectLst/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3" descr="tutwa logo paths LOGO FINAL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9" t="22166" r="10126" b="22401"/>
          <a:stretch>
            <a:fillRect/>
          </a:stretch>
        </p:blipFill>
        <p:spPr bwMode="auto">
          <a:xfrm>
            <a:off x="5149850" y="4525963"/>
            <a:ext cx="3606800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91027" y="556858"/>
            <a:ext cx="6659639" cy="880189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l">
              <a:lnSpc>
                <a:spcPts val="5600"/>
              </a:lnSpc>
              <a:defRPr sz="5400" b="1" i="0" cap="none" spc="15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791027" y="1411515"/>
            <a:ext cx="6659639" cy="57374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2200" b="0" i="0" baseline="0">
                <a:solidFill>
                  <a:schemeClr val="bg1"/>
                </a:solidFill>
                <a:effectLst/>
                <a:latin typeface="Calibri"/>
                <a:cs typeface="Calibri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410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97206" y="11028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40" r:id="rId6"/>
    <p:sldLayoutId id="2147483742" r:id="rId7"/>
    <p:sldLayoutId id="2147483739" r:id="rId8"/>
    <p:sldLayoutId id="2147483741" r:id="rId9"/>
    <p:sldLayoutId id="2147483743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rgbClr val="19191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91919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91919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91919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91919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91919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91919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91919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9191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ts val="20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sz="2000" kern="1200">
          <a:solidFill>
            <a:srgbClr val="000000"/>
          </a:solidFill>
          <a:latin typeface="+mn-lt"/>
          <a:ea typeface="ＭＳ Ｐゴシック" charset="0"/>
          <a:cs typeface="ＭＳ Ｐゴシック" charset="0"/>
        </a:defRPr>
      </a:lvl1pPr>
      <a:lvl2pPr marL="685800" indent="-3365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sz="2000" kern="1200">
          <a:solidFill>
            <a:srgbClr val="000000"/>
          </a:solidFill>
          <a:latin typeface="+mn-lt"/>
          <a:ea typeface="ＭＳ Ｐゴシック" charset="0"/>
          <a:cs typeface="+mn-cs"/>
        </a:defRPr>
      </a:lvl2pPr>
      <a:lvl3pPr marL="1035050" indent="-3492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sz="2000" kern="1200">
          <a:solidFill>
            <a:srgbClr val="000000"/>
          </a:solidFill>
          <a:latin typeface="+mn-lt"/>
          <a:ea typeface="ＭＳ Ｐゴシック" charset="0"/>
          <a:cs typeface="+mn-cs"/>
        </a:defRPr>
      </a:lvl3pPr>
      <a:lvl4pPr marL="1371600" indent="-3365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sz="2000" kern="1200">
          <a:solidFill>
            <a:srgbClr val="000000"/>
          </a:solidFill>
          <a:latin typeface="+mn-lt"/>
          <a:ea typeface="ＭＳ Ｐゴシック" charset="0"/>
          <a:cs typeface="+mn-cs"/>
        </a:defRPr>
      </a:lvl4pPr>
      <a:lvl5pPr marL="1720850" indent="-3492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sz="2000" kern="1200">
          <a:solidFill>
            <a:srgbClr val="000000"/>
          </a:solidFill>
          <a:latin typeface="+mn-lt"/>
          <a:ea typeface="ＭＳ Ｐゴシック" charset="0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2000" kern="1200" dirty="0" smtClean="0">
          <a:solidFill>
            <a:srgbClr val="000000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2000" kern="1200" dirty="0" smtClean="0">
          <a:solidFill>
            <a:srgbClr val="000000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2000" kern="1200" dirty="0" smtClean="0">
          <a:solidFill>
            <a:srgbClr val="000000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2000" kern="1200" dirty="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115" y="556858"/>
            <a:ext cx="7283551" cy="1336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/>
              <a:t>Mega-regional Trade Agreements and Outsiders, Particularly Africa</a:t>
            </a:r>
            <a:endParaRPr lang="en-US" sz="3600" dirty="0"/>
          </a:p>
        </p:txBody>
      </p:sp>
      <p:sp>
        <p:nvSpPr>
          <p:cNvPr id="23554" name="Subtitle 2"/>
          <p:cNvSpPr>
            <a:spLocks noGrp="1"/>
          </p:cNvSpPr>
          <p:nvPr>
            <p:ph type="subTitle" idx="1"/>
          </p:nvPr>
        </p:nvSpPr>
        <p:spPr bwMode="auto">
          <a:xfrm>
            <a:off x="167115" y="2026883"/>
            <a:ext cx="6659639" cy="70239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r>
              <a:rPr lang="en-US" dirty="0" smtClean="0">
                <a:latin typeface="Calibri" charset="0"/>
                <a:cs typeface="ＭＳ Ｐゴシック" charset="0"/>
              </a:rPr>
              <a:t>Peter Draper, Director, </a:t>
            </a:r>
            <a:r>
              <a:rPr lang="en-US" dirty="0" err="1" smtClean="0">
                <a:latin typeface="Calibri" charset="0"/>
                <a:cs typeface="ＭＳ Ｐゴシック" charset="0"/>
              </a:rPr>
              <a:t>Tutwa</a:t>
            </a:r>
            <a:r>
              <a:rPr lang="en-US" dirty="0" smtClean="0">
                <a:latin typeface="Calibri" charset="0"/>
                <a:cs typeface="ＭＳ Ｐゴシック" charset="0"/>
              </a:rPr>
              <a:t> Consulting, and</a:t>
            </a:r>
          </a:p>
          <a:p>
            <a:r>
              <a:rPr lang="en-US" dirty="0" smtClean="0">
                <a:latin typeface="Calibri" charset="0"/>
                <a:cs typeface="ＭＳ Ｐゴシック" charset="0"/>
              </a:rPr>
              <a:t>Senior Fellow, ECIPE</a:t>
            </a:r>
            <a:endParaRPr lang="en-US" dirty="0">
              <a:latin typeface="Calibri" charset="0"/>
              <a:cs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27048" y="345923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Select WTO plus issues:</a:t>
            </a:r>
          </a:p>
          <a:p>
            <a:pPr lvl="1"/>
            <a:r>
              <a:rPr lang="en-US" dirty="0" smtClean="0"/>
              <a:t>Regulatory coherence – oversight councils/bodies and role of business groups</a:t>
            </a:r>
          </a:p>
          <a:p>
            <a:pPr lvl="1"/>
            <a:r>
              <a:rPr lang="en-US" dirty="0" smtClean="0"/>
              <a:t>SOEs – trade distorting practices or ‘competitive neutrality’; linkage to competition policy</a:t>
            </a:r>
          </a:p>
          <a:p>
            <a:pPr lvl="1"/>
            <a:r>
              <a:rPr lang="en-US" dirty="0" smtClean="0"/>
              <a:t>Government procurement – incorporation of GPA by reference (2011 text)</a:t>
            </a:r>
          </a:p>
          <a:p>
            <a:pPr lvl="1"/>
            <a:r>
              <a:rPr lang="en-US" dirty="0" smtClean="0"/>
              <a:t>Competition – exclusions; dispute </a:t>
            </a:r>
            <a:r>
              <a:rPr lang="en-US" dirty="0" smtClean="0"/>
              <a:t>settlement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regulatory agenda: A </a:t>
            </a:r>
            <a:r>
              <a:rPr lang="en-US" dirty="0" smtClean="0"/>
              <a:t>brief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624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+mj-lt"/>
              <a:buAutoNum type="alphaLcPeriod" startAt="5"/>
            </a:pPr>
            <a:r>
              <a:rPr lang="en-US" dirty="0"/>
              <a:t>Investment – dispute settlement; capital controls, non-conforming measures</a:t>
            </a:r>
          </a:p>
          <a:p>
            <a:pPr lvl="1">
              <a:buAutoNum type="alphaLcPeriod" startAt="5"/>
            </a:pPr>
            <a:r>
              <a:rPr lang="en-US" dirty="0"/>
              <a:t>E-commerce – freedom of access and competition; data </a:t>
            </a:r>
            <a:r>
              <a:rPr lang="en-US" dirty="0" smtClean="0"/>
              <a:t>privacy</a:t>
            </a:r>
            <a:endParaRPr lang="en-US" dirty="0" smtClean="0"/>
          </a:p>
          <a:p>
            <a:pPr lvl="1">
              <a:buAutoNum type="alphaLcPeriod" startAt="5"/>
            </a:pPr>
            <a:r>
              <a:rPr lang="en-US" dirty="0" smtClean="0"/>
              <a:t>Environment </a:t>
            </a:r>
            <a:r>
              <a:rPr lang="en-US" dirty="0" smtClean="0"/>
              <a:t>– incorporation of MEAs; dispute settlement (enforceability)</a:t>
            </a:r>
          </a:p>
          <a:p>
            <a:pPr lvl="1">
              <a:buAutoNum type="alphaLcPeriod" startAt="5"/>
            </a:pPr>
            <a:r>
              <a:rPr lang="en-US" dirty="0" smtClean="0"/>
              <a:t>Labour – enforceability through </a:t>
            </a:r>
            <a:r>
              <a:rPr lang="en-US" dirty="0" smtClean="0"/>
              <a:t>DSM</a:t>
            </a:r>
            <a:endParaRPr lang="en-US" dirty="0" smtClean="0"/>
          </a:p>
          <a:p>
            <a:pPr lvl="1">
              <a:buAutoNum type="alphaLcPeriod" startAt="5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regulatory agenda: A </a:t>
            </a:r>
            <a:r>
              <a:rPr lang="en-US" dirty="0" smtClean="0"/>
              <a:t>brief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624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ea"/>
              <a:buAutoNum type="circleNumDbPlain" startAt="2"/>
            </a:pPr>
            <a:r>
              <a:rPr lang="en-US" dirty="0"/>
              <a:t>O</a:t>
            </a:r>
            <a:r>
              <a:rPr lang="en-US" dirty="0" smtClean="0"/>
              <a:t>ther issues expected to push the status quo:</a:t>
            </a:r>
          </a:p>
          <a:p>
            <a:pPr lvl="1"/>
            <a:r>
              <a:rPr lang="en-US" dirty="0" smtClean="0"/>
              <a:t>Goods market access – construction of tariff offers; rules of origin; entrenched lobbies especially in agriculture (</a:t>
            </a:r>
            <a:r>
              <a:rPr lang="en-US" dirty="0" err="1" smtClean="0"/>
              <a:t>eg</a:t>
            </a:r>
            <a:r>
              <a:rPr lang="en-US" dirty="0" smtClean="0"/>
              <a:t> Japanese rice)</a:t>
            </a:r>
          </a:p>
          <a:p>
            <a:pPr lvl="1"/>
            <a:r>
              <a:rPr lang="en-US" dirty="0" smtClean="0"/>
              <a:t>SPS – ‘science-based’ risk assessments; dispute settlement</a:t>
            </a:r>
          </a:p>
          <a:p>
            <a:pPr lvl="1"/>
            <a:r>
              <a:rPr lang="en-US" dirty="0" smtClean="0"/>
              <a:t>Services – negative </a:t>
            </a:r>
            <a:r>
              <a:rPr lang="en-US" dirty="0" err="1" smtClean="0"/>
              <a:t>vs</a:t>
            </a:r>
            <a:r>
              <a:rPr lang="en-US" dirty="0" smtClean="0"/>
              <a:t> positive lists</a:t>
            </a:r>
          </a:p>
          <a:p>
            <a:pPr lvl="1"/>
            <a:r>
              <a:rPr lang="en-US" dirty="0" smtClean="0"/>
              <a:t>IPR – US </a:t>
            </a:r>
            <a:r>
              <a:rPr lang="en-US" dirty="0" err="1" smtClean="0"/>
              <a:t>vs</a:t>
            </a:r>
            <a:r>
              <a:rPr lang="en-US" dirty="0" smtClean="0"/>
              <a:t> the rest on patents; US </a:t>
            </a:r>
            <a:r>
              <a:rPr lang="en-US" dirty="0" err="1" smtClean="0"/>
              <a:t>vs</a:t>
            </a:r>
            <a:r>
              <a:rPr lang="en-US" dirty="0" smtClean="0"/>
              <a:t> EU on </a:t>
            </a:r>
            <a:r>
              <a:rPr lang="en-US" dirty="0" smtClean="0"/>
              <a:t>GIs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regulatory agenda: A </a:t>
            </a:r>
            <a:r>
              <a:rPr lang="en-US" dirty="0" smtClean="0"/>
              <a:t>brief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721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 of success? Ours (ECIPE report):</a:t>
            </a:r>
          </a:p>
          <a:p>
            <a:pPr lvl="1"/>
            <a:r>
              <a:rPr lang="en-US" dirty="0" smtClean="0"/>
              <a:t>Globally systemic view (not rooted in particular country interests)</a:t>
            </a:r>
          </a:p>
          <a:p>
            <a:pPr lvl="1"/>
            <a:r>
              <a:rPr lang="en-US" dirty="0" smtClean="0"/>
              <a:t>Agreement that all negotiating states are happy with</a:t>
            </a:r>
          </a:p>
          <a:p>
            <a:pPr lvl="1"/>
            <a:r>
              <a:rPr lang="en-US" dirty="0" smtClean="0"/>
              <a:t>Major liberalizing outcomes</a:t>
            </a:r>
          </a:p>
          <a:p>
            <a:pPr lvl="1"/>
            <a:r>
              <a:rPr lang="en-US" dirty="0" smtClean="0"/>
              <a:t>Key blockages in the international trading system addressed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Outcome </a:t>
            </a:r>
            <a:r>
              <a:rPr lang="en-US" dirty="0" smtClean="0"/>
              <a:t>scenarios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604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 success</a:t>
            </a:r>
          </a:p>
          <a:p>
            <a:pPr lvl="1"/>
            <a:r>
              <a:rPr lang="en-US" dirty="0"/>
              <a:t>Utopian scenario</a:t>
            </a:r>
          </a:p>
          <a:p>
            <a:pPr lvl="1"/>
            <a:r>
              <a:rPr lang="en-US" dirty="0"/>
              <a:t>Not </a:t>
            </a:r>
            <a:r>
              <a:rPr lang="en-US" dirty="0" smtClean="0"/>
              <a:t>likely since many compromises entailed in both negotiations</a:t>
            </a:r>
          </a:p>
          <a:p>
            <a:r>
              <a:rPr lang="en-US" dirty="0" smtClean="0"/>
              <a:t>Partial success</a:t>
            </a:r>
          </a:p>
          <a:p>
            <a:pPr lvl="1"/>
            <a:r>
              <a:rPr lang="en-US" dirty="0" smtClean="0"/>
              <a:t>Most likely</a:t>
            </a:r>
          </a:p>
          <a:p>
            <a:pPr lvl="1"/>
            <a:r>
              <a:rPr lang="en-US" dirty="0" smtClean="0"/>
              <a:t>Messier than US bilateral FTAs, but substantial liberalization and harmonization that developing country parties can live with</a:t>
            </a:r>
          </a:p>
          <a:p>
            <a:r>
              <a:rPr lang="en-US" dirty="0" smtClean="0"/>
              <a:t>Failure</a:t>
            </a:r>
          </a:p>
          <a:p>
            <a:pPr lvl="1"/>
            <a:r>
              <a:rPr lang="en-US" dirty="0" smtClean="0"/>
              <a:t>Least likely</a:t>
            </a:r>
          </a:p>
          <a:p>
            <a:pPr lvl="1"/>
            <a:r>
              <a:rPr lang="en-US" dirty="0" smtClean="0"/>
              <a:t>Hinges on US trade politics, especially TPA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Outcome </a:t>
            </a:r>
            <a:r>
              <a:rPr lang="en-US" dirty="0" smtClean="0"/>
              <a:t>scenarios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783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Calibrate to the outcome scenarios</a:t>
            </a:r>
          </a:p>
          <a:p>
            <a:r>
              <a:rPr lang="en-US" dirty="0" smtClean="0"/>
              <a:t>‘Full success’ = ‘competitive liberalization’</a:t>
            </a:r>
          </a:p>
          <a:p>
            <a:pPr lvl="1"/>
            <a:r>
              <a:rPr lang="en-US" dirty="0" smtClean="0"/>
              <a:t>Watch China’s posture in particular (TPP; TISA; RCEP)</a:t>
            </a:r>
          </a:p>
          <a:p>
            <a:pPr lvl="1"/>
            <a:r>
              <a:rPr lang="en-US" dirty="0" smtClean="0"/>
              <a:t>Entails great pressure on ACP countries to sign up – bilaterally and in the WTO</a:t>
            </a:r>
          </a:p>
          <a:p>
            <a:pPr lvl="1"/>
            <a:r>
              <a:rPr lang="en-US" dirty="0" smtClean="0"/>
              <a:t>More pressure for reciprocity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implications for </a:t>
            </a:r>
            <a:r>
              <a:rPr lang="en-US" dirty="0" smtClean="0"/>
              <a:t>Outsiders, especially developing countries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6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ea"/>
              <a:buAutoNum type="circleNumDbPlain" startAt="3"/>
            </a:pPr>
            <a:r>
              <a:rPr lang="en-US" dirty="0" smtClean="0"/>
              <a:t>‘Partial success’</a:t>
            </a:r>
          </a:p>
          <a:p>
            <a:pPr lvl="1"/>
            <a:r>
              <a:rPr lang="en-US" dirty="0" smtClean="0"/>
              <a:t>More wriggle room for ACP, but</a:t>
            </a:r>
          </a:p>
          <a:p>
            <a:pPr lvl="1"/>
            <a:r>
              <a:rPr lang="en-US" dirty="0" smtClean="0"/>
              <a:t>Failure of major western powers to decisively assert leadership of the trading system implies further WTO stasis</a:t>
            </a:r>
          </a:p>
          <a:p>
            <a:pPr lvl="1"/>
            <a:r>
              <a:rPr lang="en-US" dirty="0" smtClean="0"/>
              <a:t>Therefore more pressure on the bilateral front down the line, not least to compete with rise of emerging markets – particularly China</a:t>
            </a:r>
          </a:p>
          <a:p>
            <a:pPr lvl="1"/>
            <a:r>
              <a:rPr lang="en-US" dirty="0" smtClean="0"/>
              <a:t>Reciprocity still very much on the table, if not imminent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implications for Outsiders, especially developing countries</a:t>
            </a:r>
          </a:p>
        </p:txBody>
      </p:sp>
    </p:spTree>
    <p:extLst>
      <p:ext uri="{BB962C8B-B14F-4D97-AF65-F5344CB8AC3E}">
        <p14:creationId xmlns:p14="http://schemas.microsoft.com/office/powerpoint/2010/main" val="848131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ea"/>
              <a:buAutoNum type="circleNumDbPlain" startAt="4"/>
            </a:pPr>
            <a:r>
              <a:rPr lang="en-US" dirty="0" smtClean="0"/>
              <a:t>‘Failure’</a:t>
            </a:r>
          </a:p>
          <a:p>
            <a:pPr lvl="1"/>
            <a:r>
              <a:rPr lang="en-US" dirty="0" smtClean="0"/>
              <a:t>Western trade leadership foregone</a:t>
            </a:r>
          </a:p>
          <a:p>
            <a:pPr lvl="1"/>
            <a:r>
              <a:rPr lang="en-US" dirty="0" smtClean="0"/>
              <a:t>Acceleration of China’s potential leadership role</a:t>
            </a:r>
          </a:p>
          <a:p>
            <a:pPr lvl="1"/>
            <a:r>
              <a:rPr lang="en-US" dirty="0" smtClean="0"/>
              <a:t>Balancing option for ACP more pronounced</a:t>
            </a:r>
          </a:p>
          <a:p>
            <a:pPr lvl="1"/>
            <a:r>
              <a:rPr lang="en-US" dirty="0" smtClean="0"/>
              <a:t>But what does China want?</a:t>
            </a:r>
          </a:p>
          <a:p>
            <a:pPr lvl="1"/>
            <a:r>
              <a:rPr lang="en-US" dirty="0" smtClean="0"/>
              <a:t>Also, developed countries likely to intensify search for reciprocity with attendant implications for preferences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implications for Outsiders, especially developing countries</a:t>
            </a:r>
          </a:p>
        </p:txBody>
      </p:sp>
    </p:spTree>
    <p:extLst>
      <p:ext uri="{BB962C8B-B14F-4D97-AF65-F5344CB8AC3E}">
        <p14:creationId xmlns:p14="http://schemas.microsoft.com/office/powerpoint/2010/main" val="3680098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Policy options</a:t>
            </a:r>
          </a:p>
          <a:p>
            <a:pPr lvl="1"/>
            <a:r>
              <a:rPr lang="en-US" dirty="0" smtClean="0"/>
              <a:t>‘Do nothing’ – always an option but it seems there is nowhere to hide</a:t>
            </a:r>
          </a:p>
          <a:p>
            <a:pPr lvl="1"/>
            <a:r>
              <a:rPr lang="en-US" dirty="0" smtClean="0"/>
              <a:t>Sequenced embrace of liberalization and regulatory reform, tailored to domestic capacities (ideal-type depiction)</a:t>
            </a:r>
          </a:p>
          <a:p>
            <a:pPr lvl="2"/>
            <a:r>
              <a:rPr lang="en-US" dirty="0" smtClean="0"/>
              <a:t>Unilateral reforms, driven by careful review of regulatory agenda contained in mega-regionals</a:t>
            </a:r>
          </a:p>
          <a:p>
            <a:pPr lvl="2"/>
            <a:r>
              <a:rPr lang="en-US" dirty="0" smtClean="0"/>
              <a:t>Regionally, through RTAs with </a:t>
            </a:r>
            <a:r>
              <a:rPr lang="en-US" dirty="0" err="1" smtClean="0"/>
              <a:t>neighbours</a:t>
            </a:r>
            <a:r>
              <a:rPr lang="en-US" dirty="0" smtClean="0"/>
              <a:t> and using appropriately designed models</a:t>
            </a:r>
          </a:p>
          <a:p>
            <a:pPr lvl="2"/>
            <a:r>
              <a:rPr lang="en-US" dirty="0" smtClean="0"/>
              <a:t>Regionally, with small developed economies that are not so threatening</a:t>
            </a:r>
          </a:p>
          <a:p>
            <a:pPr lvl="2"/>
            <a:r>
              <a:rPr lang="en-US" dirty="0" smtClean="0"/>
              <a:t>Regionally, with the </a:t>
            </a:r>
            <a:r>
              <a:rPr lang="en-US" smtClean="0"/>
              <a:t>major powers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implications for Outsiders, especially developing countries</a:t>
            </a:r>
          </a:p>
        </p:txBody>
      </p:sp>
    </p:spTree>
    <p:extLst>
      <p:ext uri="{BB962C8B-B14F-4D97-AF65-F5344CB8AC3E}">
        <p14:creationId xmlns:p14="http://schemas.microsoft.com/office/powerpoint/2010/main" val="2706052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+mj-lt"/>
              <a:buAutoNum type="alphaLcPeriod" startAt="3"/>
            </a:pPr>
            <a:r>
              <a:rPr lang="en-US" dirty="0" smtClean="0"/>
              <a:t>WTO</a:t>
            </a:r>
          </a:p>
          <a:p>
            <a:pPr lvl="2"/>
            <a:r>
              <a:rPr lang="en-US" dirty="0" smtClean="0"/>
              <a:t>Proactive, positive discussion of regulatory agenda</a:t>
            </a:r>
          </a:p>
          <a:p>
            <a:pPr lvl="2"/>
            <a:r>
              <a:rPr lang="en-US" dirty="0" smtClean="0"/>
              <a:t>Engage positively with the idea of plurilaterals on the basis of deliberations on the regulatory agenda</a:t>
            </a:r>
          </a:p>
          <a:p>
            <a:pPr lvl="2"/>
            <a:r>
              <a:rPr lang="en-US" dirty="0" smtClean="0"/>
              <a:t>Forge a consensus on how plurilaterals could proceed without harming own interests (</a:t>
            </a:r>
            <a:r>
              <a:rPr lang="en-US" dirty="0" err="1" smtClean="0"/>
              <a:t>eg</a:t>
            </a:r>
            <a:r>
              <a:rPr lang="en-US" dirty="0" smtClean="0"/>
              <a:t>: ‘plurilaterals code of conduct’)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implications for Outsiders, especially developing countries</a:t>
            </a:r>
          </a:p>
        </p:txBody>
      </p:sp>
    </p:spTree>
    <p:extLst>
      <p:ext uri="{BB962C8B-B14F-4D97-AF65-F5344CB8AC3E}">
        <p14:creationId xmlns:p14="http://schemas.microsoft.com/office/powerpoint/2010/main" val="3595503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Which mega-regionals matter most, and why?</a:t>
            </a:r>
          </a:p>
          <a:p>
            <a:r>
              <a:rPr lang="en-US" dirty="0" smtClean="0"/>
              <a:t>The regulatory agenda: A brief review</a:t>
            </a:r>
          </a:p>
          <a:p>
            <a:r>
              <a:rPr lang="en-US" dirty="0" smtClean="0"/>
              <a:t>Outcome scenarios</a:t>
            </a:r>
          </a:p>
          <a:p>
            <a:r>
              <a:rPr lang="en-US" dirty="0" smtClean="0"/>
              <a:t>Strategic implications for outsiders, especially developing countries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687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could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nsure that standards convergence does not lead to ‘lock-out’ by extending recognition of conformity assessments</a:t>
            </a:r>
          </a:p>
          <a:p>
            <a:pPr lvl="1"/>
            <a:r>
              <a:rPr lang="en-US" dirty="0" smtClean="0"/>
              <a:t>Direct more aid for trade funding towards standards-setting/implementation agencies in African LDCs</a:t>
            </a:r>
          </a:p>
          <a:p>
            <a:pPr lvl="1"/>
            <a:r>
              <a:rPr lang="en-US" dirty="0"/>
              <a:t>Remove arbitrary distortions that inhibit African participation in </a:t>
            </a:r>
            <a:r>
              <a:rPr lang="en-US" dirty="0" smtClean="0"/>
              <a:t>GVCs</a:t>
            </a:r>
          </a:p>
          <a:p>
            <a:pPr lvl="2">
              <a:buFont typeface="Arial"/>
              <a:buChar char="•"/>
            </a:pPr>
            <a:r>
              <a:rPr lang="en-US" dirty="0" err="1" smtClean="0"/>
              <a:t>Eg</a:t>
            </a:r>
            <a:r>
              <a:rPr lang="en-US" dirty="0"/>
              <a:t>: Different rules of origin for LDCs versus non-</a:t>
            </a:r>
            <a:r>
              <a:rPr lang="en-US" dirty="0" smtClean="0"/>
              <a:t>LDCs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Can the parties to mega-regionals assist?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993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</a:t>
            </a:r>
            <a:r>
              <a:rPr lang="en-US" dirty="0" err="1" smtClean="0"/>
              <a:t>eter.draper@tutwaconsulting.com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Presentation based on two recent reports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280" y="1587500"/>
            <a:ext cx="2895600" cy="40513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2346" y="1524000"/>
            <a:ext cx="28956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07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of regionalism in inverse proportion to relative stasis in WTO</a:t>
            </a:r>
          </a:p>
          <a:p>
            <a:r>
              <a:rPr lang="en-US" dirty="0" smtClean="0"/>
              <a:t>Opportunities for advancing rules are higher in smaller, like-minded groups</a:t>
            </a:r>
          </a:p>
          <a:p>
            <a:r>
              <a:rPr lang="en-US" dirty="0" smtClean="0"/>
              <a:t>Western leadership of the global trading system in play given the rise of China and other emerging markets</a:t>
            </a:r>
          </a:p>
          <a:p>
            <a:r>
              <a:rPr lang="en-US" dirty="0" smtClean="0"/>
              <a:t>Combination of regulatory demand and geopolitical drive explains TPP and TTIP</a:t>
            </a:r>
          </a:p>
          <a:p>
            <a:r>
              <a:rPr lang="en-US" dirty="0" smtClean="0"/>
              <a:t>Whether successful or not they present serious strategic challenges to outsiders, especially developing countries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2419228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ocus on the most systemically significant</a:t>
            </a:r>
          </a:p>
          <a:p>
            <a:r>
              <a:rPr lang="en-US" dirty="0" smtClean="0"/>
              <a:t>Our definition (ECIPE report):</a:t>
            </a:r>
          </a:p>
          <a:p>
            <a:pPr marL="731520" lvl="1" indent="-457200"/>
            <a:r>
              <a:rPr lang="en-US" dirty="0" smtClean="0"/>
              <a:t>3 or more countries</a:t>
            </a:r>
          </a:p>
          <a:p>
            <a:pPr marL="731520" lvl="1" indent="-457200"/>
            <a:r>
              <a:rPr lang="en-US" dirty="0" smtClean="0"/>
              <a:t>25% or more of world trade</a:t>
            </a:r>
          </a:p>
          <a:p>
            <a:pPr marL="731520" lvl="1" indent="-457200"/>
            <a:r>
              <a:rPr lang="en-US" dirty="0" smtClean="0"/>
              <a:t>WTO plus, or deep regulatory agenda</a:t>
            </a:r>
          </a:p>
          <a:p>
            <a:r>
              <a:rPr lang="en-US" dirty="0" smtClean="0"/>
              <a:t>Only TTIP, TPP, and RCEP meet conditions 1 and 2</a:t>
            </a:r>
          </a:p>
          <a:p>
            <a:r>
              <a:rPr lang="en-US" dirty="0" smtClean="0"/>
              <a:t>Only TTIP and TPP meet all three</a:t>
            </a:r>
          </a:p>
          <a:p>
            <a:r>
              <a:rPr lang="en-US" dirty="0" smtClean="0"/>
              <a:t>Quite a number of other RTAs that are significant but not considered (</a:t>
            </a:r>
            <a:r>
              <a:rPr lang="en-US" dirty="0" err="1" smtClean="0"/>
              <a:t>eg</a:t>
            </a:r>
            <a:r>
              <a:rPr lang="en-US" dirty="0" smtClean="0"/>
              <a:t> Japan-EU; Canada-EU)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300" dirty="0"/>
              <a:t>Which mega-regionals matter most, and why</a:t>
            </a:r>
            <a:r>
              <a:rPr lang="en-US" sz="3300" dirty="0" smtClean="0"/>
              <a:t>?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3479975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of impact studies</a:t>
            </a:r>
          </a:p>
          <a:p>
            <a:pPr lvl="1"/>
            <a:r>
              <a:rPr lang="en-US" dirty="0" smtClean="0"/>
              <a:t>Tariff liberalization impacts on negotiating parties predicted to be modest, since tariffs are generally not high to begin with</a:t>
            </a:r>
          </a:p>
          <a:p>
            <a:pPr lvl="1"/>
            <a:r>
              <a:rPr lang="en-US" dirty="0" smtClean="0"/>
              <a:t>Varies between TTIP, TPP states, and by sector</a:t>
            </a:r>
          </a:p>
          <a:p>
            <a:pPr lvl="1"/>
            <a:r>
              <a:rPr lang="en-US" dirty="0" smtClean="0"/>
              <a:t>Trade diversion effects on non-parties similarly predicted to be relatively small</a:t>
            </a:r>
          </a:p>
          <a:p>
            <a:pPr lvl="2"/>
            <a:r>
              <a:rPr lang="en-US" dirty="0" smtClean="0"/>
              <a:t>Again varying according to sector and negotiation</a:t>
            </a:r>
          </a:p>
          <a:p>
            <a:pPr lvl="2"/>
            <a:r>
              <a:rPr lang="en-US" dirty="0" smtClean="0"/>
              <a:t>Owing to high trade complementarities between ACP states and US/EU</a:t>
            </a:r>
          </a:p>
          <a:p>
            <a:pPr lvl="1"/>
            <a:r>
              <a:rPr lang="en-US" dirty="0" smtClean="0"/>
              <a:t>Some studies predict that trade creation (the GVC effect) may lead to net gains for outsiders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300" dirty="0"/>
              <a:t>Which mega-regionals matter most, and why?</a:t>
            </a:r>
          </a:p>
        </p:txBody>
      </p:sp>
    </p:spTree>
    <p:extLst>
      <p:ext uri="{BB962C8B-B14F-4D97-AF65-F5344CB8AC3E}">
        <p14:creationId xmlns:p14="http://schemas.microsoft.com/office/powerpoint/2010/main" val="2246028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0688" lvl="1" indent="-420688">
              <a:buFont typeface="+mj-ea"/>
              <a:buAutoNum type="circleNumDbPlain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ＭＳ Ｐゴシック" charset="0"/>
              </a:rPr>
              <a:t>Regulatory impacts predicted to be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ＭＳ Ｐゴシック" charset="0"/>
              </a:rPr>
              <a:t>substantial</a:t>
            </a:r>
          </a:p>
          <a:p>
            <a:pPr marL="420688" lvl="1" indent="-420688">
              <a:buFont typeface="+mj-ea"/>
              <a:buAutoNum type="circleNumDbPlain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ＭＳ Ｐゴシック" charset="0"/>
              </a:rPr>
              <a:t>Overall effects very difficult to predict, and any attempt to do so probably shouldn’t be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ＭＳ Ｐゴシック" charset="0"/>
              </a:rPr>
              <a:t>believed</a:t>
            </a:r>
          </a:p>
          <a:p>
            <a:pPr marL="420688" lvl="1" indent="-420688">
              <a:buFont typeface="+mj-ea"/>
              <a:buAutoNum type="circleNumDbPlain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ＭＳ Ｐゴシック" charset="0"/>
              </a:rPr>
              <a:t>But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ＭＳ Ｐゴシック" charset="0"/>
              </a:rPr>
              <a:t>the regulatory agenda is very much part of the RTA landscape and won’t go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ＭＳ Ｐゴシック" charset="0"/>
              </a:rPr>
              <a:t>away</a:t>
            </a:r>
          </a:p>
          <a:p>
            <a:pPr marL="446088" lvl="1" indent="-446088">
              <a:buFont typeface="+mj-ea"/>
              <a:buAutoNum type="circleNumDbPlain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ＭＳ Ｐゴシック" charset="0"/>
              </a:rPr>
              <a:t>Effects could be of two types:</a:t>
            </a:r>
          </a:p>
          <a:p>
            <a:pPr marL="801688" lvl="3" indent="-446088">
              <a:buFont typeface="+mj-lt"/>
              <a:buAutoNum type="alphaLcPeriod"/>
            </a:pPr>
            <a:r>
              <a:rPr lang="en-US" sz="1800" dirty="0" smtClean="0"/>
              <a:t>Ratcheting </a:t>
            </a:r>
            <a:r>
              <a:rPr lang="en-US" sz="1800" dirty="0" smtClean="0"/>
              <a:t>up of standards through harmonization, leading to lock-out </a:t>
            </a:r>
            <a:r>
              <a:rPr lang="en-US" sz="1800" dirty="0" smtClean="0"/>
              <a:t>effect</a:t>
            </a:r>
          </a:p>
          <a:p>
            <a:pPr marL="801688" lvl="3" indent="-446088">
              <a:buFont typeface="+mj-lt"/>
              <a:buAutoNum type="alphaLcPeriod"/>
            </a:pPr>
            <a:r>
              <a:rPr lang="en-US" sz="1800" dirty="0" smtClean="0"/>
              <a:t>Reduction </a:t>
            </a:r>
            <a:r>
              <a:rPr lang="en-US" sz="1800" dirty="0" smtClean="0"/>
              <a:t>of market access costs through mutual </a:t>
            </a:r>
            <a:r>
              <a:rPr lang="en-US" sz="1800" dirty="0" smtClean="0"/>
              <a:t>recognition/equivalence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300" dirty="0"/>
              <a:t>Which mega-regionals matter most, and why?</a:t>
            </a:r>
          </a:p>
        </p:txBody>
      </p:sp>
    </p:spTree>
    <p:extLst>
      <p:ext uri="{BB962C8B-B14F-4D97-AF65-F5344CB8AC3E}">
        <p14:creationId xmlns:p14="http://schemas.microsoft.com/office/powerpoint/2010/main" val="271862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Which mega-regionals matter most, and why?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850" y="2289607"/>
            <a:ext cx="6783713" cy="355977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0856" y="1756980"/>
            <a:ext cx="7925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How mutual recognition could be beneficial to outsiders (WEF Report)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81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Sequencing is key to understanding: TPP leads; TTIP follows</a:t>
            </a:r>
          </a:p>
          <a:p>
            <a:r>
              <a:rPr lang="en-US" dirty="0" smtClean="0"/>
              <a:t>Both aim for a ‘high standard agreement’</a:t>
            </a:r>
          </a:p>
          <a:p>
            <a:r>
              <a:rPr lang="en-US" dirty="0" smtClean="0"/>
              <a:t>The US is central to both, therefore focus on US negotiating templates</a:t>
            </a:r>
          </a:p>
          <a:p>
            <a:r>
              <a:rPr lang="en-US" dirty="0" smtClean="0"/>
              <a:t>TPP covers 29 chapters under a single undertaking</a:t>
            </a:r>
          </a:p>
          <a:p>
            <a:r>
              <a:rPr lang="en-US" dirty="0" smtClean="0"/>
              <a:t>Our </a:t>
            </a:r>
            <a:r>
              <a:rPr lang="en-US" dirty="0" smtClean="0"/>
              <a:t>focus (ECIPE Report):</a:t>
            </a:r>
            <a:endParaRPr lang="en-US" dirty="0" smtClean="0"/>
          </a:p>
          <a:p>
            <a:pPr lvl="1"/>
            <a:r>
              <a:rPr lang="en-US" dirty="0" smtClean="0"/>
              <a:t>Areas not covered by multilateral disciplines incorporating all members of the WTO</a:t>
            </a:r>
          </a:p>
          <a:p>
            <a:pPr lvl="1"/>
            <a:r>
              <a:rPr lang="en-US" dirty="0" smtClean="0"/>
              <a:t>Areas already covered by the WTO bearing closer scrutiny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regulatory agenda: A </a:t>
            </a:r>
            <a:r>
              <a:rPr lang="en-US" dirty="0" smtClean="0"/>
              <a:t>brief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28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41031_tutwa presentation CONCEP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141031_tutwa presentation CONCEPT.potx</Template>
  <TotalTime>982</TotalTime>
  <Words>1129</Words>
  <Application>Microsoft Macintosh PowerPoint</Application>
  <PresentationFormat>On-screen Show (4:3)</PresentationFormat>
  <Paragraphs>123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141031_tutwa presentation CONCEPT</vt:lpstr>
      <vt:lpstr>Mega-regional Trade Agreements and Outsiders, Particularly Africa</vt:lpstr>
      <vt:lpstr>OVERVIEW</vt:lpstr>
      <vt:lpstr>Presentation based on two recent reports</vt:lpstr>
      <vt:lpstr>Background</vt:lpstr>
      <vt:lpstr>Which mega-regionals matter most, and why?</vt:lpstr>
      <vt:lpstr>Which mega-regionals matter most, and why?</vt:lpstr>
      <vt:lpstr>Which mega-regionals matter most, and why?</vt:lpstr>
      <vt:lpstr>Which mega-regionals matter most, and why?</vt:lpstr>
      <vt:lpstr>The regulatory agenda: A brief review</vt:lpstr>
      <vt:lpstr>The regulatory agenda: A brief review</vt:lpstr>
      <vt:lpstr>The regulatory agenda: A brief review</vt:lpstr>
      <vt:lpstr>The regulatory agenda: A brief review</vt:lpstr>
      <vt:lpstr>Outcome scenarios</vt:lpstr>
      <vt:lpstr>Outcome scenarios</vt:lpstr>
      <vt:lpstr>Strategic implications for Outsiders, especially developing countries</vt:lpstr>
      <vt:lpstr>Strategic implications for Outsiders, especially developing countries</vt:lpstr>
      <vt:lpstr>Strategic implications for Outsiders, especially developing countries</vt:lpstr>
      <vt:lpstr>Strategic implications for Outsiders, especially developing countries</vt:lpstr>
      <vt:lpstr>Strategic implications for Outsiders, especially developing countries</vt:lpstr>
      <vt:lpstr>Can the parties to mega-regionals assist?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macbookpro</dc:creator>
  <cp:lastModifiedBy>Peter Draper</cp:lastModifiedBy>
  <cp:revision>155</cp:revision>
  <dcterms:created xsi:type="dcterms:W3CDTF">2014-09-24T07:13:50Z</dcterms:created>
  <dcterms:modified xsi:type="dcterms:W3CDTF">2015-02-08T17:22:05Z</dcterms:modified>
</cp:coreProperties>
</file>